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58" r:id="rId3"/>
    <p:sldId id="259" r:id="rId4"/>
    <p:sldId id="260" r:id="rId5"/>
    <p:sldId id="261" r:id="rId6"/>
    <p:sldId id="263" r:id="rId7"/>
    <p:sldId id="264" r:id="rId8"/>
    <p:sldId id="265" r:id="rId9"/>
    <p:sldId id="266" r:id="rId10"/>
    <p:sldId id="267" r:id="rId11"/>
    <p:sldId id="268" r:id="rId12"/>
    <p:sldId id="269" r:id="rId13"/>
    <p:sldId id="270" r:id="rId14"/>
    <p:sldId id="272" r:id="rId15"/>
    <p:sldId id="273" r:id="rId16"/>
    <p:sldId id="274" r:id="rId17"/>
    <p:sldId id="275" r:id="rId18"/>
    <p:sldId id="276" r:id="rId19"/>
    <p:sldId id="278" r:id="rId20"/>
    <p:sldId id="279" r:id="rId21"/>
    <p:sldId id="280" r:id="rId22"/>
    <p:sldId id="283" r:id="rId23"/>
    <p:sldId id="284" r:id="rId24"/>
    <p:sldId id="285" r:id="rId25"/>
    <p:sldId id="287" r:id="rId26"/>
    <p:sldId id="288" r:id="rId27"/>
    <p:sldId id="289" r:id="rId28"/>
    <p:sldId id="26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9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2"/>
          <c:order val="0"/>
          <c:tx>
            <c:strRef>
              <c:f>'ubele noi'!$D$6</c:f>
              <c:strCache>
                <c:ptCount val="1"/>
                <c:pt idx="0">
                  <c:v> Question</c:v>
                </c:pt>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xVal>
            <c:strRef>
              <c:f>'ubele noi'!$C$7:$C$14</c:f>
              <c:strCache>
                <c:ptCount val="8"/>
                <c:pt idx="0">
                  <c:v>ú</c:v>
                </c:pt>
                <c:pt idx="1">
                  <c:v>b</c:v>
                </c:pt>
                <c:pt idx="2">
                  <c:v>é</c:v>
                </c:pt>
                <c:pt idx="3">
                  <c:v>l</c:v>
                </c:pt>
                <c:pt idx="4">
                  <c:v>é</c:v>
                </c:pt>
                <c:pt idx="5">
                  <c:v>n</c:v>
                </c:pt>
                <c:pt idx="6">
                  <c:v>ɔ́</c:v>
                </c:pt>
                <c:pt idx="7">
                  <c:v>ì</c:v>
                </c:pt>
              </c:strCache>
            </c:strRef>
          </c:xVal>
          <c:yVal>
            <c:numRef>
              <c:f>'ubele noi'!$D$7:$D$14</c:f>
              <c:numCache>
                <c:formatCode>General</c:formatCode>
                <c:ptCount val="8"/>
                <c:pt idx="0">
                  <c:v>175.3</c:v>
                </c:pt>
                <c:pt idx="1">
                  <c:v>162.9</c:v>
                </c:pt>
                <c:pt idx="2">
                  <c:v>185.1</c:v>
                </c:pt>
                <c:pt idx="3">
                  <c:v>188</c:v>
                </c:pt>
                <c:pt idx="4">
                  <c:v>191.6</c:v>
                </c:pt>
                <c:pt idx="5">
                  <c:v>196.5</c:v>
                </c:pt>
                <c:pt idx="6">
                  <c:v>206.2</c:v>
                </c:pt>
                <c:pt idx="7">
                  <c:v>139.80000000000001</c:v>
                </c:pt>
              </c:numCache>
            </c:numRef>
          </c:yVal>
          <c:smooth val="1"/>
        </c:ser>
        <c:ser>
          <c:idx val="3"/>
          <c:order val="1"/>
          <c:tx>
            <c:strRef>
              <c:f>'ubele noi'!$E$6</c:f>
              <c:strCache>
                <c:ptCount val="1"/>
                <c:pt idx="0">
                  <c:v>Statement</c:v>
                </c:pt>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xVal>
            <c:strRef>
              <c:f>'ubele noi'!$C$7:$C$14</c:f>
              <c:strCache>
                <c:ptCount val="8"/>
                <c:pt idx="0">
                  <c:v>ú</c:v>
                </c:pt>
                <c:pt idx="1">
                  <c:v>b</c:v>
                </c:pt>
                <c:pt idx="2">
                  <c:v>é</c:v>
                </c:pt>
                <c:pt idx="3">
                  <c:v>l</c:v>
                </c:pt>
                <c:pt idx="4">
                  <c:v>é</c:v>
                </c:pt>
                <c:pt idx="5">
                  <c:v>n</c:v>
                </c:pt>
                <c:pt idx="6">
                  <c:v>ɔ́</c:v>
                </c:pt>
                <c:pt idx="7">
                  <c:v>ì</c:v>
                </c:pt>
              </c:strCache>
            </c:strRef>
          </c:xVal>
          <c:yVal>
            <c:numRef>
              <c:f>'ubele noi'!$E$7:$E$14</c:f>
              <c:numCache>
                <c:formatCode>General</c:formatCode>
                <c:ptCount val="8"/>
                <c:pt idx="0">
                  <c:v>155.80000000000001</c:v>
                </c:pt>
                <c:pt idx="1">
                  <c:v>139.19999999999999</c:v>
                </c:pt>
                <c:pt idx="2">
                  <c:v>147.9</c:v>
                </c:pt>
                <c:pt idx="3">
                  <c:v>148.80000000000001</c:v>
                </c:pt>
                <c:pt idx="4">
                  <c:v>151.30000000000001</c:v>
                </c:pt>
                <c:pt idx="5">
                  <c:v>156.19999999999999</c:v>
                </c:pt>
                <c:pt idx="6">
                  <c:v>146.9</c:v>
                </c:pt>
                <c:pt idx="7">
                  <c:v>104</c:v>
                </c:pt>
              </c:numCache>
            </c:numRef>
          </c:yVal>
          <c:smooth val="1"/>
        </c:ser>
        <c:dLbls>
          <c:showLegendKey val="0"/>
          <c:showVal val="0"/>
          <c:showCatName val="0"/>
          <c:showSerName val="0"/>
          <c:showPercent val="0"/>
          <c:showBubbleSize val="0"/>
        </c:dLbls>
        <c:axId val="349224184"/>
        <c:axId val="349225752"/>
      </c:scatterChart>
      <c:valAx>
        <c:axId val="349224184"/>
        <c:scaling>
          <c:orientation val="minMax"/>
        </c:scaling>
        <c:delete val="0"/>
        <c:axPos val="b"/>
        <c:majorTickMark val="out"/>
        <c:minorTickMark val="none"/>
        <c:tickLblPos val="nextTo"/>
        <c:crossAx val="349225752"/>
        <c:crosses val="autoZero"/>
        <c:crossBetween val="midCat"/>
      </c:valAx>
      <c:valAx>
        <c:axId val="349225752"/>
        <c:scaling>
          <c:orientation val="minMax"/>
        </c:scaling>
        <c:delete val="0"/>
        <c:axPos val="l"/>
        <c:majorGridlines/>
        <c:numFmt formatCode="General" sourceLinked="1"/>
        <c:majorTickMark val="out"/>
        <c:minorTickMark val="none"/>
        <c:tickLblPos val="nextTo"/>
        <c:crossAx val="349224184"/>
        <c:crosses val="autoZero"/>
        <c:crossBetween val="midCat"/>
      </c:valAx>
    </c:plotArea>
    <c:legend>
      <c:legendPos val="r"/>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B4A055-F568-44A3-A0E5-E3D61F78FEAE}" type="datetimeFigureOut">
              <a:rPr lang="en-GB" smtClean="0"/>
              <a:t>15/08/2020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75486A-A4E4-4C59-A171-3BF5A30ADC4A}" type="slidenum">
              <a:rPr lang="en-GB" smtClean="0"/>
              <a:t>‹#›</a:t>
            </a:fld>
            <a:endParaRPr lang="en-GB"/>
          </a:p>
        </p:txBody>
      </p:sp>
    </p:spTree>
    <p:extLst>
      <p:ext uri="{BB962C8B-B14F-4D97-AF65-F5344CB8AC3E}">
        <p14:creationId xmlns:p14="http://schemas.microsoft.com/office/powerpoint/2010/main" val="3679890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6E07C5A1-A2BC-ED4C-BB45-FEF5BDBEB9DC}" type="slidenum">
              <a:rPr lang="en-US" smtClean="0"/>
              <a:pPr>
                <a:defRPr/>
              </a:pPr>
              <a:t>1</a:t>
            </a:fld>
            <a:endParaRPr lang="en-US"/>
          </a:p>
        </p:txBody>
      </p:sp>
    </p:spTree>
    <p:extLst>
      <p:ext uri="{BB962C8B-B14F-4D97-AF65-F5344CB8AC3E}">
        <p14:creationId xmlns:p14="http://schemas.microsoft.com/office/powerpoint/2010/main" val="3106278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p:cNvSpPr>
            <a:spLocks noGrp="1" noRot="1" noChangeAspect="1"/>
          </p:cNvSpPr>
          <p:nvPr>
            <p:ph type="sldImg"/>
          </p:nvPr>
        </p:nvSpPr>
        <p:spPr bwMode="auto">
          <a:xfrm>
            <a:off x="442913" y="1250950"/>
            <a:ext cx="5997575" cy="3375025"/>
          </a:xfrm>
          <a:noFill/>
          <a:ln>
            <a:solidFill>
              <a:srgbClr val="000000"/>
            </a:solidFill>
            <a:miter lim="800000"/>
            <a:headEnd/>
            <a:tailEnd/>
          </a:ln>
        </p:spPr>
      </p:sp>
      <p:sp>
        <p:nvSpPr>
          <p:cNvPr id="283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r>
              <a:rPr lang="en-US" smtClean="0"/>
              <a:t>I-can Team; I</a:t>
            </a:r>
            <a:r>
              <a:rPr lang="en-US" baseline="-25000" smtClean="0"/>
              <a:t>nfo</a:t>
            </a:r>
            <a:r>
              <a:rPr lang="en-US" smtClean="0"/>
              <a:t>-city</a:t>
            </a:r>
            <a:endParaRPr lang="en-GB" smtClean="0"/>
          </a:p>
          <a:p>
            <a:pPr eaLnBrk="1" hangingPunct="1">
              <a:spcBef>
                <a:spcPct val="0"/>
              </a:spcBef>
            </a:pPr>
            <a:endParaRPr lang="en-GB" smtClean="0"/>
          </a:p>
          <a:p>
            <a:pPr eaLnBrk="1" hangingPunct="1">
              <a:spcBef>
                <a:spcPct val="0"/>
              </a:spcBef>
            </a:pPr>
            <a:endParaRPr lang="en-US" smtClean="0"/>
          </a:p>
        </p:txBody>
      </p:sp>
      <p:sp>
        <p:nvSpPr>
          <p:cNvPr id="282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EBEF3C-E488-A94D-A0FE-9E9960C35942}" type="slidenum">
              <a:rPr lang="en-US" smtClean="0">
                <a:ea typeface="ＭＳ Ｐゴシック" charset="-128"/>
                <a:cs typeface="ＭＳ Ｐゴシック" charset="-128"/>
              </a:rPr>
              <a:pPr fontAlgn="base">
                <a:spcBef>
                  <a:spcPct val="0"/>
                </a:spcBef>
                <a:spcAft>
                  <a:spcPct val="0"/>
                </a:spcAft>
                <a:defRPr/>
              </a:pPr>
              <a:t>28</a:t>
            </a:fld>
            <a:endParaRPr lang="en-US" smtClean="0">
              <a:ea typeface="ＭＳ Ｐゴシック" charset="-128"/>
              <a:cs typeface="ＭＳ Ｐゴシック" charset="-128"/>
            </a:endParaRPr>
          </a:p>
        </p:txBody>
      </p:sp>
    </p:spTree>
    <p:extLst>
      <p:ext uri="{BB962C8B-B14F-4D97-AF65-F5344CB8AC3E}">
        <p14:creationId xmlns:p14="http://schemas.microsoft.com/office/powerpoint/2010/main" val="3401907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DE55BE2-9AA2-4692-8C9D-5A5CBB2EC7DE}" type="datetimeFigureOut">
              <a:rPr lang="en-GB" smtClean="0"/>
              <a:t>15/08/2020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22B2FA-2326-409E-8D2E-79412751140A}" type="slidenum">
              <a:rPr lang="en-GB" smtClean="0"/>
              <a:t>‹#›</a:t>
            </a:fld>
            <a:endParaRPr lang="en-GB"/>
          </a:p>
        </p:txBody>
      </p:sp>
    </p:spTree>
    <p:extLst>
      <p:ext uri="{BB962C8B-B14F-4D97-AF65-F5344CB8AC3E}">
        <p14:creationId xmlns:p14="http://schemas.microsoft.com/office/powerpoint/2010/main" val="2855975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DE55BE2-9AA2-4692-8C9D-5A5CBB2EC7DE}" type="datetimeFigureOut">
              <a:rPr lang="en-GB" smtClean="0"/>
              <a:t>15/08/2020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22B2FA-2326-409E-8D2E-79412751140A}" type="slidenum">
              <a:rPr lang="en-GB" smtClean="0"/>
              <a:t>‹#›</a:t>
            </a:fld>
            <a:endParaRPr lang="en-GB"/>
          </a:p>
        </p:txBody>
      </p:sp>
    </p:spTree>
    <p:extLst>
      <p:ext uri="{BB962C8B-B14F-4D97-AF65-F5344CB8AC3E}">
        <p14:creationId xmlns:p14="http://schemas.microsoft.com/office/powerpoint/2010/main" val="19806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DE55BE2-9AA2-4692-8C9D-5A5CBB2EC7DE}" type="datetimeFigureOut">
              <a:rPr lang="en-GB" smtClean="0"/>
              <a:t>15/08/2020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22B2FA-2326-409E-8D2E-79412751140A}" type="slidenum">
              <a:rPr lang="en-GB" smtClean="0"/>
              <a:t>‹#›</a:t>
            </a:fld>
            <a:endParaRPr lang="en-GB"/>
          </a:p>
        </p:txBody>
      </p:sp>
    </p:spTree>
    <p:extLst>
      <p:ext uri="{BB962C8B-B14F-4D97-AF65-F5344CB8AC3E}">
        <p14:creationId xmlns:p14="http://schemas.microsoft.com/office/powerpoint/2010/main" val="1997299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DE55BE2-9AA2-4692-8C9D-5A5CBB2EC7DE}" type="datetimeFigureOut">
              <a:rPr lang="en-GB" smtClean="0"/>
              <a:t>15/08/2020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22B2FA-2326-409E-8D2E-79412751140A}" type="slidenum">
              <a:rPr lang="en-GB" smtClean="0"/>
              <a:t>‹#›</a:t>
            </a:fld>
            <a:endParaRPr lang="en-GB"/>
          </a:p>
        </p:txBody>
      </p:sp>
    </p:spTree>
    <p:extLst>
      <p:ext uri="{BB962C8B-B14F-4D97-AF65-F5344CB8AC3E}">
        <p14:creationId xmlns:p14="http://schemas.microsoft.com/office/powerpoint/2010/main" val="4124906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E55BE2-9AA2-4692-8C9D-5A5CBB2EC7DE}" type="datetimeFigureOut">
              <a:rPr lang="en-GB" smtClean="0"/>
              <a:t>15/08/2020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22B2FA-2326-409E-8D2E-79412751140A}" type="slidenum">
              <a:rPr lang="en-GB" smtClean="0"/>
              <a:t>‹#›</a:t>
            </a:fld>
            <a:endParaRPr lang="en-GB"/>
          </a:p>
        </p:txBody>
      </p:sp>
    </p:spTree>
    <p:extLst>
      <p:ext uri="{BB962C8B-B14F-4D97-AF65-F5344CB8AC3E}">
        <p14:creationId xmlns:p14="http://schemas.microsoft.com/office/powerpoint/2010/main" val="834513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DE55BE2-9AA2-4692-8C9D-5A5CBB2EC7DE}" type="datetimeFigureOut">
              <a:rPr lang="en-GB" smtClean="0"/>
              <a:t>15/08/2020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22B2FA-2326-409E-8D2E-79412751140A}" type="slidenum">
              <a:rPr lang="en-GB" smtClean="0"/>
              <a:t>‹#›</a:t>
            </a:fld>
            <a:endParaRPr lang="en-GB"/>
          </a:p>
        </p:txBody>
      </p:sp>
    </p:spTree>
    <p:extLst>
      <p:ext uri="{BB962C8B-B14F-4D97-AF65-F5344CB8AC3E}">
        <p14:creationId xmlns:p14="http://schemas.microsoft.com/office/powerpoint/2010/main" val="3914397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DE55BE2-9AA2-4692-8C9D-5A5CBB2EC7DE}" type="datetimeFigureOut">
              <a:rPr lang="en-GB" smtClean="0"/>
              <a:t>15/08/2020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022B2FA-2326-409E-8D2E-79412751140A}" type="slidenum">
              <a:rPr lang="en-GB" smtClean="0"/>
              <a:t>‹#›</a:t>
            </a:fld>
            <a:endParaRPr lang="en-GB"/>
          </a:p>
        </p:txBody>
      </p:sp>
    </p:spTree>
    <p:extLst>
      <p:ext uri="{BB962C8B-B14F-4D97-AF65-F5344CB8AC3E}">
        <p14:creationId xmlns:p14="http://schemas.microsoft.com/office/powerpoint/2010/main" val="3380962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DE55BE2-9AA2-4692-8C9D-5A5CBB2EC7DE}" type="datetimeFigureOut">
              <a:rPr lang="en-GB" smtClean="0"/>
              <a:t>15/08/2020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022B2FA-2326-409E-8D2E-79412751140A}" type="slidenum">
              <a:rPr lang="en-GB" smtClean="0"/>
              <a:t>‹#›</a:t>
            </a:fld>
            <a:endParaRPr lang="en-GB"/>
          </a:p>
        </p:txBody>
      </p:sp>
    </p:spTree>
    <p:extLst>
      <p:ext uri="{BB962C8B-B14F-4D97-AF65-F5344CB8AC3E}">
        <p14:creationId xmlns:p14="http://schemas.microsoft.com/office/powerpoint/2010/main" val="369391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E55BE2-9AA2-4692-8C9D-5A5CBB2EC7DE}" type="datetimeFigureOut">
              <a:rPr lang="en-GB" smtClean="0"/>
              <a:t>15/08/2020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022B2FA-2326-409E-8D2E-79412751140A}" type="slidenum">
              <a:rPr lang="en-GB" smtClean="0"/>
              <a:t>‹#›</a:t>
            </a:fld>
            <a:endParaRPr lang="en-GB"/>
          </a:p>
        </p:txBody>
      </p:sp>
    </p:spTree>
    <p:extLst>
      <p:ext uri="{BB962C8B-B14F-4D97-AF65-F5344CB8AC3E}">
        <p14:creationId xmlns:p14="http://schemas.microsoft.com/office/powerpoint/2010/main" val="366770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E55BE2-9AA2-4692-8C9D-5A5CBB2EC7DE}" type="datetimeFigureOut">
              <a:rPr lang="en-GB" smtClean="0"/>
              <a:t>15/08/2020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22B2FA-2326-409E-8D2E-79412751140A}" type="slidenum">
              <a:rPr lang="en-GB" smtClean="0"/>
              <a:t>‹#›</a:t>
            </a:fld>
            <a:endParaRPr lang="en-GB"/>
          </a:p>
        </p:txBody>
      </p:sp>
    </p:spTree>
    <p:extLst>
      <p:ext uri="{BB962C8B-B14F-4D97-AF65-F5344CB8AC3E}">
        <p14:creationId xmlns:p14="http://schemas.microsoft.com/office/powerpoint/2010/main" val="2789794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E55BE2-9AA2-4692-8C9D-5A5CBB2EC7DE}" type="datetimeFigureOut">
              <a:rPr lang="en-GB" smtClean="0"/>
              <a:t>15/08/2020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22B2FA-2326-409E-8D2E-79412751140A}" type="slidenum">
              <a:rPr lang="en-GB" smtClean="0"/>
              <a:t>‹#›</a:t>
            </a:fld>
            <a:endParaRPr lang="en-GB"/>
          </a:p>
        </p:txBody>
      </p:sp>
    </p:spTree>
    <p:extLst>
      <p:ext uri="{BB962C8B-B14F-4D97-AF65-F5344CB8AC3E}">
        <p14:creationId xmlns:p14="http://schemas.microsoft.com/office/powerpoint/2010/main" val="2206745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55BE2-9AA2-4692-8C9D-5A5CBB2EC7DE}" type="datetimeFigureOut">
              <a:rPr lang="en-GB" smtClean="0"/>
              <a:t>15/08/2020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22B2FA-2326-409E-8D2E-79412751140A}" type="slidenum">
              <a:rPr lang="en-GB" smtClean="0"/>
              <a:t>‹#›</a:t>
            </a:fld>
            <a:endParaRPr lang="en-GB"/>
          </a:p>
        </p:txBody>
      </p:sp>
    </p:spTree>
    <p:extLst>
      <p:ext uri="{BB962C8B-B14F-4D97-AF65-F5344CB8AC3E}">
        <p14:creationId xmlns:p14="http://schemas.microsoft.com/office/powerpoint/2010/main" val="2318991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audio" Target="file:///\\localhost\Users\adekunleayinmode\Music\instrumentals%20and%20don%20moen\Gospel%20Jazz%20Vol.%202\Black%20Gospel%20Jazz%20(Instrumentals)%20-%2001%20-%20We%20Fall%20Down.mp3" TargetMode="Externa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ProfEgbokhare\Desktop\final final PROF\for printing\final front cover.png"/>
          <p:cNvPicPr/>
          <p:nvPr/>
        </p:nvPicPr>
        <p:blipFill>
          <a:blip r:embed="rId4" cstate="print"/>
          <a:srcRect l="34370" r="5604" b="54526"/>
          <a:stretch>
            <a:fillRect/>
          </a:stretch>
        </p:blipFill>
        <p:spPr bwMode="auto">
          <a:xfrm>
            <a:off x="8153400" y="264676"/>
            <a:ext cx="2286000" cy="182900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5" name="Oval 4"/>
          <p:cNvSpPr/>
          <p:nvPr/>
        </p:nvSpPr>
        <p:spPr>
          <a:xfrm>
            <a:off x="1981200" y="2973447"/>
            <a:ext cx="8305800" cy="3048000"/>
          </a:xfrm>
          <a:prstGeom prst="ellipse">
            <a:avLst/>
          </a:prstGeom>
          <a:blipFill rotWithShape="1">
            <a:blip r:embed="rId5"/>
            <a:tile tx="0" ty="0" sx="100000" sy="100000" flip="none" algn="tl"/>
          </a:blipFill>
          <a:effectLst>
            <a:glow rad="139700">
              <a:schemeClr val="tx1">
                <a:alpha val="79000"/>
              </a:schemeClr>
            </a:glow>
            <a:outerShdw blurRad="228600" dist="38100" dir="5400000" sx="104000" sy="104000" algn="ctr" rotWithShape="0">
              <a:srgbClr val="000000">
                <a:alpha val="80000"/>
              </a:srgbClr>
            </a:outerShdw>
            <a:softEdge rad="114300"/>
          </a:effectLst>
        </p:spPr>
        <p:style>
          <a:lnRef idx="1">
            <a:schemeClr val="accent1"/>
          </a:lnRef>
          <a:fillRef idx="3">
            <a:schemeClr val="accent1"/>
          </a:fillRef>
          <a:effectRef idx="2">
            <a:schemeClr val="accent1"/>
          </a:effectRef>
          <a:fontRef idx="minor">
            <a:schemeClr val="lt1"/>
          </a:fontRef>
        </p:style>
        <p:txBody>
          <a:bodyPr anchor="ctr"/>
          <a:lstStyle/>
          <a:p>
            <a:r>
              <a:rPr lang="en-GB" sz="2800" dirty="0" smtClean="0"/>
              <a:t>The </a:t>
            </a:r>
            <a:r>
              <a:rPr lang="en-GB" sz="2800" dirty="0"/>
              <a:t>place of tone in dialects, news reportage, communication and </a:t>
            </a:r>
            <a:r>
              <a:rPr lang="en-GB" sz="2800" dirty="0" smtClean="0"/>
              <a:t>research</a:t>
            </a:r>
            <a:endParaRPr lang="en-GB" sz="2800" dirty="0">
              <a:solidFill>
                <a:srgbClr val="FF0000"/>
              </a:solidFill>
            </a:endParaRPr>
          </a:p>
          <a:p>
            <a:r>
              <a:rPr lang="en-GB" sz="2800" b="1" dirty="0" smtClean="0">
                <a:solidFill>
                  <a:srgbClr val="FF0000"/>
                </a:solidFill>
              </a:rPr>
              <a:t>	Francis </a:t>
            </a:r>
            <a:r>
              <a:rPr lang="en-GB" sz="2800" b="1" dirty="0">
                <a:solidFill>
                  <a:srgbClr val="FF0000"/>
                </a:solidFill>
              </a:rPr>
              <a:t>O Egbokhare</a:t>
            </a:r>
            <a:endParaRPr lang="en-GB" sz="2800" dirty="0">
              <a:solidFill>
                <a:srgbClr val="FF0000"/>
              </a:solidFill>
            </a:endParaRPr>
          </a:p>
        </p:txBody>
      </p:sp>
      <p:pic>
        <p:nvPicPr>
          <p:cNvPr id="6" name="Picture 5"/>
          <p:cNvPicPr>
            <a:picLocks noChangeAspect="1"/>
          </p:cNvPicPr>
          <p:nvPr/>
        </p:nvPicPr>
        <p:blipFill>
          <a:blip r:embed="rId6"/>
          <a:stretch>
            <a:fillRect/>
          </a:stretch>
        </p:blipFill>
        <p:spPr>
          <a:xfrm>
            <a:off x="1831978" y="290080"/>
            <a:ext cx="1419225" cy="160040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p:cNvSpPr txBox="1"/>
          <p:nvPr/>
        </p:nvSpPr>
        <p:spPr>
          <a:xfrm>
            <a:off x="2743200" y="1600200"/>
            <a:ext cx="6858000" cy="1600402"/>
          </a:xfrm>
          <a:prstGeom prst="rect">
            <a:avLst/>
          </a:prstGeom>
          <a:noFill/>
        </p:spPr>
        <p:txBody>
          <a:bodyPr>
            <a:prstTxWarp prst="textChevron">
              <a:avLst/>
            </a:prstTxWarp>
            <a:spAutoFit/>
            <a:scene3d>
              <a:camera prst="orthographicFront"/>
              <a:lightRig rig="threePt" dir="t"/>
            </a:scene3d>
            <a:sp3d extrusionH="57150" contourW="12700">
              <a:bevelT w="82550" h="38100" prst="coolSlant"/>
              <a:bevelB w="69850" h="38100" prst="cross"/>
              <a:contourClr>
                <a:schemeClr val="tx1"/>
              </a:contourClr>
            </a:sp3d>
          </a:bodyPr>
          <a:lstStyle/>
          <a:p>
            <a:r>
              <a:rPr lang="en-GB" sz="3600" dirty="0"/>
              <a:t>THE RAMIFICATIONS OF THE USE, ABUSE AND MYSTIFICATION OF TONES</a:t>
            </a:r>
          </a:p>
        </p:txBody>
      </p:sp>
      <p:sp>
        <p:nvSpPr>
          <p:cNvPr id="14342" name="Rectangle 7"/>
          <p:cNvSpPr>
            <a:spLocks noChangeArrowheads="1"/>
          </p:cNvSpPr>
          <p:nvPr/>
        </p:nvSpPr>
        <p:spPr bwMode="auto">
          <a:xfrm flipH="1">
            <a:off x="6172200" y="-304800"/>
            <a:ext cx="762000" cy="1569660"/>
          </a:xfrm>
          <a:prstGeom prst="rect">
            <a:avLst/>
          </a:prstGeom>
          <a:noFill/>
          <a:ln w="9525">
            <a:noFill/>
            <a:miter lim="800000"/>
            <a:headEnd/>
            <a:tailEnd/>
          </a:ln>
        </p:spPr>
        <p:txBody>
          <a:bodyPr>
            <a:prstTxWarp prst="textNoShape">
              <a:avLst/>
            </a:prstTxWarp>
            <a:spAutoFit/>
          </a:bodyPr>
          <a:lstStyle/>
          <a:p>
            <a:r>
              <a:rPr lang="en-US" sz="9600">
                <a:solidFill>
                  <a:srgbClr val="FF0000"/>
                </a:solidFill>
              </a:rPr>
              <a:t>♬</a:t>
            </a:r>
          </a:p>
        </p:txBody>
      </p:sp>
      <p:sp>
        <p:nvSpPr>
          <p:cNvPr id="9" name="Rectangle 8"/>
          <p:cNvSpPr/>
          <p:nvPr/>
        </p:nvSpPr>
        <p:spPr>
          <a:xfrm>
            <a:off x="7200901" y="165100"/>
            <a:ext cx="838691" cy="1569660"/>
          </a:xfrm>
          <a:prstGeom prst="rect">
            <a:avLst/>
          </a:prstGeom>
        </p:spPr>
        <p:txBody>
          <a:bodyPr wrap="none">
            <a:spAutoFit/>
          </a:bodyPr>
          <a:lstStyle/>
          <a:p>
            <a:pPr>
              <a:defRPr/>
            </a:pPr>
            <a:r>
              <a:rPr lang="en-US" sz="9600" dirty="0">
                <a:solidFill>
                  <a:schemeClr val="bg1">
                    <a:lumMod val="65000"/>
                  </a:schemeClr>
                </a:solidFill>
              </a:rPr>
              <a:t>♪</a:t>
            </a:r>
          </a:p>
        </p:txBody>
      </p:sp>
      <p:sp>
        <p:nvSpPr>
          <p:cNvPr id="10" name="Rectangle 9"/>
          <p:cNvSpPr/>
          <p:nvPr/>
        </p:nvSpPr>
        <p:spPr>
          <a:xfrm>
            <a:off x="3962401" y="469900"/>
            <a:ext cx="1108075" cy="1600200"/>
          </a:xfrm>
          <a:prstGeom prst="rect">
            <a:avLst/>
          </a:prstGeom>
        </p:spPr>
        <p:txBody>
          <a:bodyPr>
            <a:spAutoFit/>
          </a:bodyPr>
          <a:lstStyle/>
          <a:p>
            <a:pPr>
              <a:defRPr/>
            </a:pPr>
            <a:r>
              <a:rPr lang="en-US" sz="9600" dirty="0">
                <a:solidFill>
                  <a:schemeClr val="accent6">
                    <a:lumMod val="20000"/>
                    <a:lumOff val="80000"/>
                  </a:schemeClr>
                </a:solidFill>
              </a:rPr>
              <a:t>♫</a:t>
            </a:r>
          </a:p>
        </p:txBody>
      </p:sp>
      <p:sp>
        <p:nvSpPr>
          <p:cNvPr id="11" name="Rectangle 10"/>
          <p:cNvSpPr/>
          <p:nvPr/>
        </p:nvSpPr>
        <p:spPr>
          <a:xfrm>
            <a:off x="5067300" y="-103188"/>
            <a:ext cx="800100" cy="1570038"/>
          </a:xfrm>
          <a:prstGeom prst="rect">
            <a:avLst/>
          </a:prstGeom>
        </p:spPr>
        <p:txBody>
          <a:bodyPr wrap="none">
            <a:spAutoFit/>
          </a:bodyPr>
          <a:lstStyle/>
          <a:p>
            <a:pPr>
              <a:defRPr/>
            </a:pPr>
            <a:r>
              <a:rPr lang="en-US" sz="9600" dirty="0">
                <a:solidFill>
                  <a:schemeClr val="accent5">
                    <a:lumMod val="60000"/>
                    <a:lumOff val="40000"/>
                  </a:schemeClr>
                </a:solidFill>
                <a:latin typeface="ＭＳ ゴシック"/>
                <a:ea typeface="ＭＳ ゴシック"/>
                <a:cs typeface="ＭＳ ゴシック"/>
              </a:rPr>
              <a:t>♩</a:t>
            </a:r>
            <a:endParaRPr lang="en-US" sz="9600" dirty="0">
              <a:solidFill>
                <a:schemeClr val="accent5">
                  <a:lumMod val="60000"/>
                  <a:lumOff val="40000"/>
                </a:schemeClr>
              </a:solidFill>
            </a:endParaRPr>
          </a:p>
        </p:txBody>
      </p:sp>
      <p:sp>
        <p:nvSpPr>
          <p:cNvPr id="14346" name="Rectangle 12"/>
          <p:cNvSpPr>
            <a:spLocks noChangeArrowheads="1"/>
          </p:cNvSpPr>
          <p:nvPr/>
        </p:nvSpPr>
        <p:spPr bwMode="auto">
          <a:xfrm>
            <a:off x="9601201" y="2286000"/>
            <a:ext cx="1108075" cy="1600200"/>
          </a:xfrm>
          <a:prstGeom prst="rect">
            <a:avLst/>
          </a:prstGeom>
          <a:noFill/>
          <a:ln w="9525">
            <a:noFill/>
            <a:miter lim="800000"/>
            <a:headEnd/>
            <a:tailEnd/>
          </a:ln>
        </p:spPr>
        <p:txBody>
          <a:bodyPr>
            <a:prstTxWarp prst="textNoShape">
              <a:avLst/>
            </a:prstTxWarp>
            <a:spAutoFit/>
          </a:bodyPr>
          <a:lstStyle/>
          <a:p>
            <a:r>
              <a:rPr lang="en-US" sz="9600" dirty="0"/>
              <a:t>♫</a:t>
            </a:r>
          </a:p>
        </p:txBody>
      </p:sp>
      <p:sp>
        <p:nvSpPr>
          <p:cNvPr id="14347" name="Rectangle 13"/>
          <p:cNvSpPr>
            <a:spLocks noChangeArrowheads="1"/>
          </p:cNvSpPr>
          <p:nvPr/>
        </p:nvSpPr>
        <p:spPr bwMode="auto">
          <a:xfrm flipH="1">
            <a:off x="1600200" y="2209800"/>
            <a:ext cx="762000" cy="1569660"/>
          </a:xfrm>
          <a:prstGeom prst="rect">
            <a:avLst/>
          </a:prstGeom>
          <a:noFill/>
          <a:ln w="9525">
            <a:noFill/>
            <a:miter lim="800000"/>
            <a:headEnd/>
            <a:tailEnd/>
          </a:ln>
        </p:spPr>
        <p:txBody>
          <a:bodyPr>
            <a:prstTxWarp prst="textNoShape">
              <a:avLst/>
            </a:prstTxWarp>
            <a:spAutoFit/>
          </a:bodyPr>
          <a:lstStyle/>
          <a:p>
            <a:r>
              <a:rPr lang="en-US" sz="9600">
                <a:solidFill>
                  <a:srgbClr val="FF0000"/>
                </a:solidFill>
              </a:rPr>
              <a:t>♬</a:t>
            </a:r>
          </a:p>
        </p:txBody>
      </p:sp>
      <p:pic>
        <p:nvPicPr>
          <p:cNvPr id="15" name="Black Gospel Jazz (Instrumentals) - 01 - We Fall Down.mp3">
            <a:hlinkClick r:id="" action="ppaction://media"/>
          </p:cNvPr>
          <p:cNvPicPr>
            <a:picLocks noRot="1" noChangeAspect="1"/>
          </p:cNvPicPr>
          <p:nvPr>
            <a:audioFile r:link="rId1"/>
          </p:nvPr>
        </p:nvPicPr>
        <p:blipFill>
          <a:blip r:embed="rId7"/>
          <a:srcRect/>
          <a:stretch>
            <a:fillRect/>
          </a:stretch>
        </p:blipFill>
        <p:spPr bwMode="auto">
          <a:xfrm flipH="1">
            <a:off x="5562600" y="838200"/>
            <a:ext cx="838200" cy="838200"/>
          </a:xfrm>
          <a:prstGeom prst="rect">
            <a:avLst/>
          </a:prstGeom>
          <a:noFill/>
          <a:ln w="9525">
            <a:noFill/>
            <a:miter lim="800000"/>
            <a:headEnd/>
            <a:tailEnd/>
          </a:ln>
        </p:spPr>
      </p:pic>
      <p:sp>
        <p:nvSpPr>
          <p:cNvPr id="18" name="Curved Down Ribbon 17"/>
          <p:cNvSpPr/>
          <p:nvPr/>
        </p:nvSpPr>
        <p:spPr>
          <a:xfrm>
            <a:off x="3002467" y="5442589"/>
            <a:ext cx="6056621" cy="1225591"/>
          </a:xfrm>
          <a:prstGeom prst="ellipseRibbon">
            <a:avLst>
              <a:gd name="adj1" fmla="val 42764"/>
              <a:gd name="adj2" fmla="val 75000"/>
              <a:gd name="adj3" fmla="val 9344"/>
            </a:avLst>
          </a:prstGeom>
          <a:blipFill rotWithShape="1">
            <a:blip r:embed="rId5"/>
            <a:tile tx="0" ty="0" sx="100000" sy="100000" flip="none" algn="tl"/>
          </a:blipFill>
          <a:ln w="38100">
            <a:solidFill>
              <a:schemeClr val="tx1"/>
            </a:solidFill>
          </a:ln>
        </p:spPr>
        <p:style>
          <a:lnRef idx="0">
            <a:schemeClr val="accent6"/>
          </a:lnRef>
          <a:fillRef idx="3">
            <a:schemeClr val="accent6"/>
          </a:fillRef>
          <a:effectRef idx="3">
            <a:schemeClr val="accent6"/>
          </a:effectRef>
          <a:fontRef idx="minor">
            <a:schemeClr val="lt1"/>
          </a:fontRef>
        </p:style>
        <p:txBody>
          <a:bodyPr anchor="ctr">
            <a:prstTxWarp prst="textWave2">
              <a:avLst>
                <a:gd name="adj1" fmla="val 0"/>
                <a:gd name="adj2" fmla="val 0"/>
              </a:avLst>
            </a:prstTxWarp>
          </a:bodyPr>
          <a:lstStyle/>
          <a:p>
            <a:r>
              <a:rPr lang="en-GB" sz="400" dirty="0" smtClean="0">
                <a:solidFill>
                  <a:schemeClr val="tx1"/>
                </a:solidFill>
              </a:rPr>
              <a:t>15/8/2020</a:t>
            </a:r>
            <a:endParaRPr lang="en-GB" sz="400" dirty="0">
              <a:solidFill>
                <a:schemeClr val="tx1"/>
              </a:solidFill>
            </a:endParaRPr>
          </a:p>
        </p:txBody>
      </p:sp>
    </p:spTree>
    <p:extLst>
      <p:ext uri="{BB962C8B-B14F-4D97-AF65-F5344CB8AC3E}">
        <p14:creationId xmlns:p14="http://schemas.microsoft.com/office/powerpoint/2010/main" val="261471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5347"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We Need to Pay Attention To Tones</a:t>
            </a:r>
            <a:endParaRPr lang="en-GB" dirty="0"/>
          </a:p>
        </p:txBody>
      </p:sp>
      <p:sp>
        <p:nvSpPr>
          <p:cNvPr id="3" name="Content Placeholder 2"/>
          <p:cNvSpPr>
            <a:spLocks noGrp="1"/>
          </p:cNvSpPr>
          <p:nvPr>
            <p:ph sz="half" idx="1"/>
          </p:nvPr>
        </p:nvSpPr>
        <p:spPr/>
        <p:txBody>
          <a:bodyPr>
            <a:normAutofit lnSpcReduction="10000"/>
          </a:bodyPr>
          <a:lstStyle/>
          <a:p>
            <a:r>
              <a:rPr lang="en-GB" b="1" dirty="0"/>
              <a:t>Minimal Pairs (Mono-syllabic)</a:t>
            </a:r>
            <a:endParaRPr lang="en-GB" dirty="0"/>
          </a:p>
          <a:p>
            <a:pPr lvl="0"/>
            <a:r>
              <a:rPr lang="en-GB" dirty="0" err="1"/>
              <a:t>ka</a:t>
            </a:r>
            <a:r>
              <a:rPr lang="en-GB" dirty="0"/>
              <a:t>́	‘pluck’</a:t>
            </a:r>
          </a:p>
          <a:p>
            <a:pPr lvl="0"/>
            <a:r>
              <a:rPr lang="en-GB" dirty="0" err="1"/>
              <a:t>ka</a:t>
            </a:r>
            <a:r>
              <a:rPr lang="en-GB" dirty="0"/>
              <a:t>̀	‘count’</a:t>
            </a:r>
          </a:p>
          <a:p>
            <a:pPr lvl="0"/>
            <a:r>
              <a:rPr lang="en-GB" dirty="0"/>
              <a:t>f́	‘break’</a:t>
            </a:r>
          </a:p>
          <a:p>
            <a:pPr lvl="0"/>
            <a:r>
              <a:rPr lang="en-GB" dirty="0"/>
              <a:t>f</a:t>
            </a:r>
            <a:r>
              <a:rPr lang="en-GB" dirty="0">
                <a:sym typeface="SILDoulos IPA93" panose="00000400000000000000" pitchFamily="2" charset="2"/>
              </a:rPr>
              <a:t></a:t>
            </a:r>
            <a:r>
              <a:rPr lang="en-GB" dirty="0"/>
              <a:t>̀	‘wash’</a:t>
            </a:r>
          </a:p>
          <a:p>
            <a:pPr lvl="0"/>
            <a:r>
              <a:rPr lang="en-GB" dirty="0"/>
              <a:t>l</a:t>
            </a:r>
            <a:r>
              <a:rPr lang="en-GB" dirty="0">
                <a:sym typeface="SILDoulos IPA93" panose="00000400000000000000" pitchFamily="2" charset="2"/>
              </a:rPr>
              <a:t></a:t>
            </a:r>
            <a:r>
              <a:rPr lang="en-GB" dirty="0"/>
              <a:t>#	‘go’</a:t>
            </a:r>
          </a:p>
          <a:p>
            <a:pPr lvl="0"/>
            <a:r>
              <a:rPr lang="en-GB" dirty="0"/>
              <a:t>l</a:t>
            </a:r>
            <a:r>
              <a:rPr lang="en-GB" dirty="0">
                <a:sym typeface="SILDoulos IPA93" panose="00000400000000000000" pitchFamily="2" charset="2"/>
              </a:rPr>
              <a:t></a:t>
            </a:r>
            <a:r>
              <a:rPr lang="en-GB" dirty="0"/>
              <a:t>̀	‘grind’</a:t>
            </a:r>
          </a:p>
        </p:txBody>
      </p:sp>
      <p:sp>
        <p:nvSpPr>
          <p:cNvPr id="4" name="Content Placeholder 3"/>
          <p:cNvSpPr>
            <a:spLocks noGrp="1"/>
          </p:cNvSpPr>
          <p:nvPr>
            <p:ph sz="half" idx="2"/>
          </p:nvPr>
        </p:nvSpPr>
        <p:spPr/>
        <p:txBody>
          <a:bodyPr>
            <a:normAutofit lnSpcReduction="10000"/>
          </a:bodyPr>
          <a:lstStyle/>
          <a:p>
            <a:r>
              <a:rPr lang="en-GB" b="1" dirty="0" err="1"/>
              <a:t>Bisyllabic</a:t>
            </a:r>
            <a:r>
              <a:rPr lang="en-GB" b="1" dirty="0"/>
              <a:t> Minimal Pairs</a:t>
            </a:r>
            <a:endParaRPr lang="en-GB" dirty="0"/>
          </a:p>
          <a:p>
            <a:pPr lvl="0"/>
            <a:r>
              <a:rPr lang="en-GB" dirty="0" err="1"/>
              <a:t>i#gba</a:t>
            </a:r>
            <a:r>
              <a:rPr lang="en-GB" dirty="0"/>
              <a:t>́	‘calabash’</a:t>
            </a:r>
          </a:p>
          <a:p>
            <a:pPr lvl="0"/>
            <a:r>
              <a:rPr lang="en-GB" dirty="0" err="1"/>
              <a:t>i#gba</a:t>
            </a:r>
            <a:r>
              <a:rPr lang="en-GB" dirty="0"/>
              <a:t>#	‘200’</a:t>
            </a:r>
          </a:p>
          <a:p>
            <a:pPr lvl="0"/>
            <a:r>
              <a:rPr lang="en-GB" dirty="0" err="1"/>
              <a:t>ìgba</a:t>
            </a:r>
            <a:r>
              <a:rPr lang="en-GB" dirty="0"/>
              <a:t>̀	‘time’</a:t>
            </a:r>
          </a:p>
          <a:p>
            <a:pPr lvl="0"/>
            <a:r>
              <a:rPr lang="en-GB" dirty="0" smtClean="0">
                <a:sym typeface="SILDoulos IPA93" panose="00000400000000000000" pitchFamily="2" charset="2"/>
              </a:rPr>
              <a:t></a:t>
            </a:r>
            <a:r>
              <a:rPr lang="en-GB" dirty="0" smtClean="0"/>
              <a:t>w</a:t>
            </a:r>
            <a:r>
              <a:rPr lang="en-GB" dirty="0">
                <a:sym typeface="SILDoulos IPA93" panose="00000400000000000000" pitchFamily="2" charset="2"/>
              </a:rPr>
              <a:t></a:t>
            </a:r>
            <a:r>
              <a:rPr lang="en-GB" dirty="0"/>
              <a:t>́	‘hand’</a:t>
            </a:r>
          </a:p>
          <a:p>
            <a:pPr lvl="0"/>
            <a:r>
              <a:rPr lang="en-GB" dirty="0">
                <a:sym typeface="SILDoulos IPA93" panose="00000400000000000000" pitchFamily="2" charset="2"/>
              </a:rPr>
              <a:t></a:t>
            </a:r>
            <a:r>
              <a:rPr lang="en-GB" dirty="0"/>
              <a:t>̀w</a:t>
            </a:r>
            <a:r>
              <a:rPr lang="en-GB" dirty="0">
                <a:sym typeface="SILDoulos IPA93" panose="00000400000000000000" pitchFamily="2" charset="2"/>
              </a:rPr>
              <a:t></a:t>
            </a:r>
            <a:r>
              <a:rPr lang="en-GB" dirty="0"/>
              <a:t>̀	‘respect’</a:t>
            </a:r>
          </a:p>
          <a:p>
            <a:pPr lvl="0"/>
            <a:r>
              <a:rPr lang="en-GB" dirty="0" smtClean="0">
                <a:sym typeface="SILDoulos IPA93" panose="00000400000000000000" pitchFamily="2" charset="2"/>
              </a:rPr>
              <a:t></a:t>
            </a:r>
            <a:r>
              <a:rPr lang="en-GB" dirty="0" smtClean="0"/>
              <a:t>w</a:t>
            </a:r>
            <a:r>
              <a:rPr lang="en-GB" dirty="0">
                <a:sym typeface="SILDoulos IPA93" panose="00000400000000000000" pitchFamily="2" charset="2"/>
              </a:rPr>
              <a:t></a:t>
            </a:r>
            <a:r>
              <a:rPr lang="en-GB" dirty="0"/>
              <a:t>̀	‘Broom’</a:t>
            </a:r>
          </a:p>
          <a:p>
            <a:pPr lvl="0"/>
            <a:r>
              <a:rPr lang="en-GB" dirty="0" err="1"/>
              <a:t>gb</a:t>
            </a:r>
            <a:r>
              <a:rPr lang="en-GB" dirty="0">
                <a:sym typeface="SILDoulos IPA93" panose="00000400000000000000" pitchFamily="2" charset="2"/>
              </a:rPr>
              <a:t></a:t>
            </a:r>
            <a:r>
              <a:rPr lang="en-GB" dirty="0"/>
              <a:t>̀</a:t>
            </a:r>
            <a:r>
              <a:rPr lang="en-GB" dirty="0">
                <a:sym typeface="SILDoulos IPA93" panose="00000400000000000000" pitchFamily="2" charset="2"/>
              </a:rPr>
              <a:t></a:t>
            </a:r>
            <a:r>
              <a:rPr lang="en-GB" dirty="0" err="1"/>
              <a:t>ga</a:t>
            </a:r>
            <a:r>
              <a:rPr lang="en-GB" dirty="0">
                <a:sym typeface="SILDoulos IPA93" panose="00000400000000000000" pitchFamily="2" charset="2"/>
              </a:rPr>
              <a:t></a:t>
            </a:r>
            <a:r>
              <a:rPr lang="en-GB" dirty="0"/>
              <a:t>́	‘name of a place’</a:t>
            </a:r>
          </a:p>
          <a:p>
            <a:pPr lvl="0"/>
            <a:r>
              <a:rPr lang="en-GB" dirty="0" err="1"/>
              <a:t>gb</a:t>
            </a:r>
            <a:r>
              <a:rPr lang="en-GB" dirty="0" smtClean="0">
                <a:sym typeface="SILDoulos IPA93" panose="00000400000000000000" pitchFamily="2" charset="2"/>
              </a:rPr>
              <a:t></a:t>
            </a:r>
            <a:r>
              <a:rPr lang="en-GB" dirty="0" err="1" smtClean="0"/>
              <a:t>ga</a:t>
            </a:r>
            <a:r>
              <a:rPr lang="en-GB" dirty="0" smtClean="0"/>
              <a:t>̀</a:t>
            </a:r>
            <a:r>
              <a:rPr lang="en-GB" dirty="0">
                <a:sym typeface="SILDoulos IPA93" panose="00000400000000000000" pitchFamily="2" charset="2"/>
              </a:rPr>
              <a:t></a:t>
            </a:r>
            <a:r>
              <a:rPr lang="en-GB" dirty="0"/>
              <a:t>	‘Hall’</a:t>
            </a:r>
          </a:p>
          <a:p>
            <a:endParaRPr lang="en-GB" dirty="0"/>
          </a:p>
        </p:txBody>
      </p:sp>
    </p:spTree>
    <p:extLst>
      <p:ext uri="{BB962C8B-B14F-4D97-AF65-F5344CB8AC3E}">
        <p14:creationId xmlns:p14="http://schemas.microsoft.com/office/powerpoint/2010/main" val="2247165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half" idx="1"/>
          </p:nvPr>
        </p:nvSpPr>
        <p:spPr/>
        <p:txBody>
          <a:bodyPr>
            <a:normAutofit fontScale="70000" lnSpcReduction="20000"/>
          </a:bodyPr>
          <a:lstStyle/>
          <a:p>
            <a:r>
              <a:rPr lang="en-GB" b="1" dirty="0"/>
              <a:t>SENTENCES</a:t>
            </a:r>
            <a:endParaRPr lang="en-GB" dirty="0"/>
          </a:p>
          <a:p>
            <a:r>
              <a:rPr lang="en-GB" dirty="0"/>
              <a:t>Adé </a:t>
            </a:r>
            <a:r>
              <a:rPr lang="en-GB" dirty="0" err="1"/>
              <a:t>ki</a:t>
            </a:r>
            <a:r>
              <a:rPr lang="en-GB" dirty="0"/>
              <a:t>́ ò8gá </a:t>
            </a:r>
            <a:r>
              <a:rPr lang="en-GB" dirty="0" err="1"/>
              <a:t>wa</a:t>
            </a:r>
            <a:r>
              <a:rPr lang="en-GB" dirty="0"/>
              <a:t>		‘Ade greeted our boss’</a:t>
            </a:r>
          </a:p>
          <a:p>
            <a:r>
              <a:rPr lang="en-GB" dirty="0"/>
              <a:t>Adé </a:t>
            </a:r>
            <a:r>
              <a:rPr lang="en-GB" dirty="0" err="1"/>
              <a:t>ki</a:t>
            </a:r>
            <a:r>
              <a:rPr lang="en-GB" dirty="0"/>
              <a:t> </a:t>
            </a:r>
            <a:r>
              <a:rPr lang="en-GB" dirty="0" err="1"/>
              <a:t>òga</a:t>
            </a:r>
            <a:r>
              <a:rPr lang="en-GB" dirty="0"/>
              <a:t>́ </a:t>
            </a:r>
            <a:r>
              <a:rPr lang="en-GB" dirty="0" err="1"/>
              <a:t>wa</a:t>
            </a:r>
            <a:r>
              <a:rPr lang="en-GB" dirty="0"/>
              <a:t>		‘Ade praised our boss’</a:t>
            </a:r>
          </a:p>
          <a:p>
            <a:r>
              <a:rPr lang="en-GB" dirty="0"/>
              <a:t> </a:t>
            </a:r>
          </a:p>
          <a:p>
            <a:r>
              <a:rPr lang="en-GB" dirty="0" err="1"/>
              <a:t>Tolu</a:t>
            </a:r>
            <a:r>
              <a:rPr lang="en-GB" dirty="0"/>
              <a:t>́ fo8́ abó8 </a:t>
            </a:r>
            <a:r>
              <a:rPr lang="en-GB" dirty="0" err="1"/>
              <a:t>náa</a:t>
            </a:r>
            <a:r>
              <a:rPr lang="en-GB" dirty="0"/>
              <a:t>̀	‘</a:t>
            </a:r>
            <a:r>
              <a:rPr lang="en-GB" dirty="0" err="1"/>
              <a:t>Tolu</a:t>
            </a:r>
            <a:r>
              <a:rPr lang="en-GB" dirty="0"/>
              <a:t> broke the plate’</a:t>
            </a:r>
          </a:p>
          <a:p>
            <a:r>
              <a:rPr lang="en-GB" dirty="0" err="1"/>
              <a:t>Tolu</a:t>
            </a:r>
            <a:r>
              <a:rPr lang="en-GB" dirty="0"/>
              <a:t>́ fo8 abo8́ </a:t>
            </a:r>
            <a:r>
              <a:rPr lang="en-GB" dirty="0" err="1"/>
              <a:t>náa</a:t>
            </a:r>
            <a:r>
              <a:rPr lang="en-GB" dirty="0"/>
              <a:t>̀	‘</a:t>
            </a:r>
            <a:r>
              <a:rPr lang="en-GB" dirty="0" err="1"/>
              <a:t>Tolu</a:t>
            </a:r>
            <a:r>
              <a:rPr lang="en-GB" dirty="0"/>
              <a:t> wash the plate’</a:t>
            </a:r>
          </a:p>
          <a:p>
            <a:r>
              <a:rPr lang="en-GB" dirty="0"/>
              <a:t> </a:t>
            </a:r>
          </a:p>
          <a:p>
            <a:r>
              <a:rPr lang="en-GB" dirty="0" err="1"/>
              <a:t>Àjàyi</a:t>
            </a:r>
            <a:r>
              <a:rPr lang="en-GB" dirty="0"/>
              <a:t>́ fa </a:t>
            </a:r>
            <a:r>
              <a:rPr lang="en-GB" dirty="0" err="1"/>
              <a:t>igi</a:t>
            </a:r>
            <a:r>
              <a:rPr lang="en-GB" dirty="0"/>
              <a:t> </a:t>
            </a:r>
            <a:r>
              <a:rPr lang="en-GB" dirty="0" err="1"/>
              <a:t>náa</a:t>
            </a:r>
            <a:r>
              <a:rPr lang="en-GB" dirty="0"/>
              <a:t>̀		‘</a:t>
            </a:r>
            <a:r>
              <a:rPr lang="en-GB" dirty="0" err="1"/>
              <a:t>Ajayi</a:t>
            </a:r>
            <a:r>
              <a:rPr lang="en-GB" dirty="0"/>
              <a:t> pulled the plank’</a:t>
            </a:r>
          </a:p>
          <a:p>
            <a:r>
              <a:rPr lang="en-GB" dirty="0" err="1"/>
              <a:t>Àjàyi</a:t>
            </a:r>
            <a:r>
              <a:rPr lang="en-GB" dirty="0"/>
              <a:t>́ fá </a:t>
            </a:r>
            <a:r>
              <a:rPr lang="en-GB" dirty="0" err="1"/>
              <a:t>igi</a:t>
            </a:r>
            <a:r>
              <a:rPr lang="en-GB" dirty="0"/>
              <a:t> </a:t>
            </a:r>
            <a:r>
              <a:rPr lang="en-GB" dirty="0" err="1"/>
              <a:t>náa</a:t>
            </a:r>
            <a:r>
              <a:rPr lang="en-GB" dirty="0"/>
              <a:t>̀		‘</a:t>
            </a:r>
            <a:r>
              <a:rPr lang="en-GB" dirty="0" err="1"/>
              <a:t>Ajayi</a:t>
            </a:r>
            <a:r>
              <a:rPr lang="en-GB" dirty="0"/>
              <a:t> shaved the plank’</a:t>
            </a:r>
          </a:p>
          <a:p>
            <a:endParaRPr lang="en-GB" dirty="0"/>
          </a:p>
        </p:txBody>
      </p:sp>
      <p:sp>
        <p:nvSpPr>
          <p:cNvPr id="4" name="Content Placeholder 3"/>
          <p:cNvSpPr>
            <a:spLocks noGrp="1"/>
          </p:cNvSpPr>
          <p:nvPr>
            <p:ph sz="half" idx="2"/>
          </p:nvPr>
        </p:nvSpPr>
        <p:spPr/>
        <p:txBody>
          <a:bodyPr>
            <a:normAutofit fontScale="70000" lnSpcReduction="20000"/>
          </a:bodyPr>
          <a:lstStyle/>
          <a:p>
            <a:r>
              <a:rPr lang="en-GB" b="1" dirty="0" smtClean="0"/>
              <a:t>TRISYLLABIC</a:t>
            </a:r>
            <a:endParaRPr lang="en-GB" dirty="0" smtClean="0"/>
          </a:p>
          <a:p>
            <a:pPr lvl="0"/>
            <a:r>
              <a:rPr lang="en-GB" dirty="0" smtClean="0">
                <a:sym typeface="SILDoulos IPA93" panose="00000400000000000000" pitchFamily="2" charset="2"/>
              </a:rPr>
              <a:t></a:t>
            </a:r>
            <a:r>
              <a:rPr lang="en-GB" dirty="0" smtClean="0"/>
              <a:t>̀</a:t>
            </a:r>
            <a:r>
              <a:rPr lang="en-GB" dirty="0" err="1" smtClean="0"/>
              <a:t>k</a:t>
            </a:r>
            <a:r>
              <a:rPr lang="en-GB" dirty="0" err="1" smtClean="0">
                <a:sym typeface="SILDoulos IPA93" panose="00000400000000000000" pitchFamily="2" charset="2"/>
              </a:rPr>
              <a:t></a:t>
            </a:r>
            <a:r>
              <a:rPr lang="en-GB" dirty="0" err="1" smtClean="0"/>
              <a:t>p</a:t>
            </a:r>
            <a:r>
              <a:rPr lang="en-GB" dirty="0" smtClean="0">
                <a:sym typeface="SILDoulos IPA93" panose="00000400000000000000" pitchFamily="2" charset="2"/>
              </a:rPr>
              <a:t></a:t>
            </a:r>
            <a:r>
              <a:rPr lang="en-GB" dirty="0" smtClean="0"/>
              <a:t>̀l</a:t>
            </a:r>
            <a:r>
              <a:rPr lang="en-GB" dirty="0" smtClean="0">
                <a:sym typeface="SILDoulos IPA93" panose="00000400000000000000" pitchFamily="2" charset="2"/>
              </a:rPr>
              <a:t></a:t>
            </a:r>
            <a:r>
              <a:rPr lang="en-GB" dirty="0" smtClean="0"/>
              <a:t>̀		‘frog’</a:t>
            </a:r>
          </a:p>
          <a:p>
            <a:pPr lvl="0"/>
            <a:r>
              <a:rPr lang="en-GB" dirty="0" smtClean="0">
                <a:sym typeface="SILDoulos IPA93" panose="00000400000000000000" pitchFamily="2" charset="2"/>
              </a:rPr>
              <a:t></a:t>
            </a:r>
            <a:r>
              <a:rPr lang="en-GB" dirty="0" err="1" smtClean="0"/>
              <a:t>k</a:t>
            </a:r>
            <a:r>
              <a:rPr lang="en-GB" dirty="0" err="1" smtClean="0">
                <a:sym typeface="SILDoulos IPA93" panose="00000400000000000000" pitchFamily="2" charset="2"/>
              </a:rPr>
              <a:t></a:t>
            </a:r>
            <a:r>
              <a:rPr lang="en-GB" dirty="0" err="1" smtClean="0"/>
              <a:t>p</a:t>
            </a:r>
            <a:r>
              <a:rPr lang="en-GB" dirty="0" err="1" smtClean="0">
                <a:sym typeface="SILDoulos IPA93" panose="00000400000000000000" pitchFamily="2" charset="2"/>
              </a:rPr>
              <a:t></a:t>
            </a:r>
            <a:r>
              <a:rPr lang="en-GB" dirty="0" err="1" smtClean="0"/>
              <a:t>l</a:t>
            </a:r>
            <a:r>
              <a:rPr lang="en-GB" dirty="0" smtClean="0">
                <a:sym typeface="SILDoulos IPA93" panose="00000400000000000000" pitchFamily="2" charset="2"/>
              </a:rPr>
              <a:t></a:t>
            </a:r>
            <a:r>
              <a:rPr lang="en-GB" dirty="0" smtClean="0"/>
              <a:t>		‘brain’</a:t>
            </a:r>
          </a:p>
          <a:p>
            <a:pPr lvl="0"/>
            <a:r>
              <a:rPr lang="en-GB" dirty="0" err="1" smtClean="0"/>
              <a:t>o#lódo</a:t>
            </a:r>
            <a:r>
              <a:rPr lang="en-GB" dirty="0" smtClean="0"/>
              <a:t># 	‘dullard’</a:t>
            </a:r>
          </a:p>
          <a:p>
            <a:pPr lvl="0"/>
            <a:r>
              <a:rPr lang="en-GB" dirty="0" err="1" smtClean="0"/>
              <a:t>olódo</a:t>
            </a:r>
            <a:r>
              <a:rPr lang="en-GB" dirty="0" smtClean="0"/>
              <a:t>̀		‘Owner of river’</a:t>
            </a:r>
          </a:p>
          <a:p>
            <a:pPr lvl="0"/>
            <a:r>
              <a:rPr lang="en-GB" dirty="0" err="1" smtClean="0"/>
              <a:t>olódo</a:t>
            </a:r>
            <a:r>
              <a:rPr lang="en-GB" dirty="0" smtClean="0"/>
              <a:t>́ 		‘ name of a place’</a:t>
            </a:r>
          </a:p>
          <a:p>
            <a:pPr lvl="0"/>
            <a:r>
              <a:rPr lang="en-GB" dirty="0" err="1" smtClean="0"/>
              <a:t>òdòdo</a:t>
            </a:r>
            <a:r>
              <a:rPr lang="en-GB" dirty="0" smtClean="0"/>
              <a:t>́		‘flower’</a:t>
            </a:r>
          </a:p>
          <a:p>
            <a:pPr lvl="0"/>
            <a:r>
              <a:rPr lang="en-GB" dirty="0" err="1" smtClean="0"/>
              <a:t>òdodo</a:t>
            </a:r>
            <a:r>
              <a:rPr lang="en-GB" dirty="0" smtClean="0"/>
              <a:t>		‘truth’</a:t>
            </a:r>
          </a:p>
          <a:p>
            <a:pPr lvl="0"/>
            <a:r>
              <a:rPr lang="en-GB" dirty="0" err="1" smtClean="0"/>
              <a:t>kpátáko</a:t>
            </a:r>
            <a:r>
              <a:rPr lang="en-GB" dirty="0" smtClean="0"/>
              <a:t>̀	‘ hoof’ </a:t>
            </a:r>
          </a:p>
          <a:p>
            <a:pPr lvl="0"/>
            <a:r>
              <a:rPr lang="en-GB" dirty="0" err="1" smtClean="0"/>
              <a:t>kpátáko</a:t>
            </a:r>
            <a:r>
              <a:rPr lang="en-GB" dirty="0" smtClean="0"/>
              <a:t>́	‘plank’</a:t>
            </a:r>
          </a:p>
          <a:p>
            <a:endParaRPr lang="en-GB" dirty="0"/>
          </a:p>
        </p:txBody>
      </p:sp>
    </p:spTree>
    <p:extLst>
      <p:ext uri="{BB962C8B-B14F-4D97-AF65-F5344CB8AC3E}">
        <p14:creationId xmlns:p14="http://schemas.microsoft.com/office/powerpoint/2010/main" val="3803700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half" idx="1"/>
          </p:nvPr>
        </p:nvSpPr>
        <p:spPr/>
        <p:txBody>
          <a:bodyPr>
            <a:normAutofit fontScale="92500" lnSpcReduction="10000"/>
          </a:bodyPr>
          <a:lstStyle/>
          <a:p>
            <a:r>
              <a:rPr lang="en-GB" dirty="0"/>
              <a:t>b.	</a:t>
            </a:r>
            <a:r>
              <a:rPr lang="en-GB" i="1" dirty="0"/>
              <a:t>Dialectal differentiation</a:t>
            </a:r>
            <a:endParaRPr lang="en-GB" dirty="0"/>
          </a:p>
          <a:p>
            <a:r>
              <a:rPr lang="en-GB" i="1" dirty="0"/>
              <a:t>c.	Sociolinguistic and indexical meanings </a:t>
            </a:r>
            <a:r>
              <a:rPr lang="en-GB" dirty="0"/>
              <a:t>(pidgin)</a:t>
            </a:r>
          </a:p>
          <a:p>
            <a:r>
              <a:rPr lang="en-GB" dirty="0"/>
              <a:t>   </a:t>
            </a:r>
            <a:r>
              <a:rPr lang="en-GB" dirty="0" err="1"/>
              <a:t>somethîng</a:t>
            </a:r>
            <a:r>
              <a:rPr lang="en-GB" dirty="0"/>
              <a:t>      </a:t>
            </a:r>
            <a:r>
              <a:rPr lang="en-GB" dirty="0" err="1"/>
              <a:t>bottôm</a:t>
            </a:r>
            <a:endParaRPr lang="en-GB" dirty="0"/>
          </a:p>
          <a:p>
            <a:r>
              <a:rPr lang="en-GB" dirty="0"/>
              <a:t>   </a:t>
            </a:r>
            <a:r>
              <a:rPr lang="en-GB" dirty="0" err="1"/>
              <a:t>sómething</a:t>
            </a:r>
            <a:r>
              <a:rPr lang="en-GB" dirty="0"/>
              <a:t>      bottom</a:t>
            </a:r>
          </a:p>
          <a:p>
            <a:r>
              <a:rPr lang="en-GB" dirty="0"/>
              <a:t>d.	Mispronunciation of place and personal names</a:t>
            </a:r>
          </a:p>
          <a:p>
            <a:r>
              <a:rPr lang="en-GB" dirty="0"/>
              <a:t>        </a:t>
            </a:r>
            <a:r>
              <a:rPr lang="en-GB" dirty="0" err="1"/>
              <a:t>Okóró</a:t>
            </a:r>
            <a:r>
              <a:rPr lang="en-GB" dirty="0"/>
              <a:t>        </a:t>
            </a:r>
            <a:r>
              <a:rPr lang="en-GB" dirty="0" err="1"/>
              <a:t>ókōro</a:t>
            </a:r>
            <a:endParaRPr lang="en-GB" dirty="0"/>
          </a:p>
          <a:p>
            <a:r>
              <a:rPr lang="en-GB" dirty="0"/>
              <a:t>e.	Ideological issues; accent prestige, standards, etc</a:t>
            </a:r>
            <a:r>
              <a:rPr lang="en-GB" dirty="0" smtClean="0"/>
              <a:t>.</a:t>
            </a:r>
            <a:r>
              <a:rPr lang="en-GB" dirty="0"/>
              <a:t>	</a:t>
            </a:r>
          </a:p>
        </p:txBody>
      </p:sp>
      <p:sp>
        <p:nvSpPr>
          <p:cNvPr id="4" name="Content Placeholder 3"/>
          <p:cNvSpPr>
            <a:spLocks noGrp="1"/>
          </p:cNvSpPr>
          <p:nvPr>
            <p:ph sz="half" idx="2"/>
          </p:nvPr>
        </p:nvSpPr>
        <p:spPr/>
        <p:txBody>
          <a:bodyPr>
            <a:normAutofit fontScale="92500" lnSpcReduction="10000"/>
          </a:bodyPr>
          <a:lstStyle/>
          <a:p>
            <a:r>
              <a:rPr lang="en-GB" dirty="0" smtClean="0"/>
              <a:t>Reading difficulties</a:t>
            </a:r>
          </a:p>
          <a:p>
            <a:pPr lvl="0"/>
            <a:r>
              <a:rPr lang="en-GB" dirty="0" smtClean="0"/>
              <a:t>For native speakers reading texts</a:t>
            </a:r>
          </a:p>
          <a:p>
            <a:pPr lvl="0"/>
            <a:r>
              <a:rPr lang="en-GB" dirty="0" smtClean="0"/>
              <a:t>Foreign language learners</a:t>
            </a:r>
          </a:p>
          <a:p>
            <a:pPr lvl="0"/>
            <a:r>
              <a:rPr lang="en-GB" dirty="0" smtClean="0"/>
              <a:t>Road signs and user guides</a:t>
            </a:r>
          </a:p>
          <a:p>
            <a:pPr lvl="0"/>
            <a:r>
              <a:rPr lang="en-GB" dirty="0"/>
              <a:t>Forensic value of tones</a:t>
            </a:r>
          </a:p>
          <a:p>
            <a:pPr lvl="0"/>
            <a:r>
              <a:rPr lang="en-GB" dirty="0"/>
              <a:t>AI and NLP tools in tone languages (Google map in a tone language)</a:t>
            </a:r>
          </a:p>
          <a:p>
            <a:r>
              <a:rPr lang="en-GB" dirty="0" smtClean="0"/>
              <a:t>Poetry construction and enjoyment</a:t>
            </a:r>
          </a:p>
          <a:p>
            <a:r>
              <a:rPr lang="en-GB" dirty="0" smtClean="0"/>
              <a:t>Puns and word games</a:t>
            </a:r>
            <a:endParaRPr lang="en-GB" dirty="0"/>
          </a:p>
        </p:txBody>
      </p:sp>
    </p:spTree>
    <p:extLst>
      <p:ext uri="{BB962C8B-B14F-4D97-AF65-F5344CB8AC3E}">
        <p14:creationId xmlns:p14="http://schemas.microsoft.com/office/powerpoint/2010/main" val="3070820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A PERSPECTIVE ON PITCH, TONE AND INTONATION</a:t>
            </a:r>
            <a:r>
              <a:rPr lang="en-GB" dirty="0" smtClean="0"/>
              <a:t/>
            </a:r>
            <a:br>
              <a:rPr lang="en-GB" dirty="0" smtClean="0"/>
            </a:br>
            <a:endParaRPr lang="en-GB" dirty="0"/>
          </a:p>
        </p:txBody>
      </p:sp>
      <p:sp>
        <p:nvSpPr>
          <p:cNvPr id="3" name="Content Placeholder 2"/>
          <p:cNvSpPr>
            <a:spLocks noGrp="1"/>
          </p:cNvSpPr>
          <p:nvPr>
            <p:ph idx="1"/>
          </p:nvPr>
        </p:nvSpPr>
        <p:spPr/>
        <p:txBody>
          <a:bodyPr>
            <a:normAutofit/>
          </a:bodyPr>
          <a:lstStyle/>
          <a:p>
            <a:r>
              <a:rPr lang="en-GB" dirty="0" smtClean="0"/>
              <a:t>Although </a:t>
            </a:r>
            <a:r>
              <a:rPr lang="en-GB" dirty="0"/>
              <a:t>we perceive sounds as discrete, from acoustic studies, we can see that it is difficult to draw boundaries between sounds. </a:t>
            </a:r>
            <a:endParaRPr lang="en-GB" dirty="0" smtClean="0"/>
          </a:p>
          <a:p>
            <a:r>
              <a:rPr lang="en-GB" dirty="0"/>
              <a:t>Pinker (1995) describes </a:t>
            </a:r>
            <a:r>
              <a:rPr lang="en-GB" b="1" dirty="0"/>
              <a:t>speech as an illusion and phonetic perception as a sixth sense. </a:t>
            </a:r>
            <a:endParaRPr lang="en-GB" b="1" dirty="0" smtClean="0"/>
          </a:p>
          <a:p>
            <a:r>
              <a:rPr lang="en-GB" b="1" dirty="0" smtClean="0">
                <a:effectLst/>
              </a:rPr>
              <a:t>Slicing of speech (</a:t>
            </a:r>
            <a:r>
              <a:rPr lang="en-GB" b="1" dirty="0" err="1" smtClean="0">
                <a:effectLst/>
              </a:rPr>
              <a:t>Zellig</a:t>
            </a:r>
            <a:r>
              <a:rPr lang="en-GB" b="1" dirty="0" smtClean="0">
                <a:effectLst/>
              </a:rPr>
              <a:t> Harris 1941, Absolute Slicing hypothesis)</a:t>
            </a:r>
            <a:endParaRPr lang="en-GB" dirty="0" smtClean="0">
              <a:effectLst/>
            </a:endParaRPr>
          </a:p>
          <a:p>
            <a:endParaRPr lang="en-GB" dirty="0"/>
          </a:p>
        </p:txBody>
      </p:sp>
    </p:spTree>
    <p:extLst>
      <p:ext uri="{BB962C8B-B14F-4D97-AF65-F5344CB8AC3E}">
        <p14:creationId xmlns:p14="http://schemas.microsoft.com/office/powerpoint/2010/main" val="1983322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Slicing of Speech</a:t>
            </a:r>
            <a:endParaRPr lang="en-GB" dirty="0"/>
          </a:p>
        </p:txBody>
      </p:sp>
      <p:pic>
        <p:nvPicPr>
          <p:cNvPr id="5" name="Content Placeholder 4" descr="Plain White Bread"/>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957943" y="3556563"/>
            <a:ext cx="4310743" cy="2379780"/>
          </a:xfrm>
          <a:prstGeom prst="rect">
            <a:avLst/>
          </a:prstGeom>
          <a:noFill/>
          <a:ln>
            <a:noFill/>
          </a:ln>
        </p:spPr>
      </p:pic>
      <p:pic>
        <p:nvPicPr>
          <p:cNvPr id="6" name="Content Placeholder 5" descr="Chewy French Bread - SueBee Homemaker"/>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7312554" y="1825625"/>
            <a:ext cx="2900892" cy="4351338"/>
          </a:xfrm>
          <a:prstGeom prst="rect">
            <a:avLst/>
          </a:prstGeom>
          <a:noFill/>
          <a:ln>
            <a:noFill/>
          </a:ln>
        </p:spPr>
      </p:pic>
    </p:spTree>
    <p:extLst>
      <p:ext uri="{BB962C8B-B14F-4D97-AF65-F5344CB8AC3E}">
        <p14:creationId xmlns:p14="http://schemas.microsoft.com/office/powerpoint/2010/main" val="2129680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Pitch Topography: Gradient and  modulation or contours</a:t>
            </a:r>
            <a:endParaRPr lang="en-GB" dirty="0"/>
          </a:p>
        </p:txBody>
      </p:sp>
      <p:sp>
        <p:nvSpPr>
          <p:cNvPr id="3" name="Content Placeholder 2"/>
          <p:cNvSpPr>
            <a:spLocks noGrp="1"/>
          </p:cNvSpPr>
          <p:nvPr>
            <p:ph idx="1"/>
          </p:nvPr>
        </p:nvSpPr>
        <p:spPr/>
        <p:txBody>
          <a:bodyPr/>
          <a:lstStyle/>
          <a:p>
            <a:pPr lvl="1"/>
            <a:endParaRPr lang="en-GB" sz="2000" dirty="0"/>
          </a:p>
          <a:p>
            <a:r>
              <a:rPr lang="en-GB" dirty="0"/>
              <a:t>There are two basic aspects of pitch which are universal. Pitch occurs in every language as melody and fluctuation or transitions. We describe these here as gradient and transition. They characterise the pitch topography and form the speech melody as we perceive it.</a:t>
            </a:r>
            <a:endParaRPr lang="en-GB" sz="2400" dirty="0"/>
          </a:p>
          <a:p>
            <a:pPr lvl="0"/>
            <a:r>
              <a:rPr lang="en-GB" dirty="0"/>
              <a:t>Pitch occurs as a melody of transitions and gradient. </a:t>
            </a:r>
            <a:endParaRPr lang="en-GB" sz="2400" dirty="0"/>
          </a:p>
          <a:p>
            <a:pPr lvl="0"/>
            <a:r>
              <a:rPr lang="en-GB" dirty="0">
                <a:solidFill>
                  <a:srgbClr val="FF0000"/>
                </a:solidFill>
              </a:rPr>
              <a:t>Languages exploit either of the two or their combinations for the purpose of communication.</a:t>
            </a:r>
            <a:endParaRPr lang="en-GB" sz="2400" dirty="0">
              <a:solidFill>
                <a:srgbClr val="FF0000"/>
              </a:solidFill>
            </a:endParaRPr>
          </a:p>
          <a:p>
            <a:endParaRPr lang="en-GB" dirty="0"/>
          </a:p>
        </p:txBody>
      </p:sp>
    </p:spTree>
    <p:extLst>
      <p:ext uri="{BB962C8B-B14F-4D97-AF65-F5344CB8AC3E}">
        <p14:creationId xmlns:p14="http://schemas.microsoft.com/office/powerpoint/2010/main" val="42059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a:t>Yanny</a:t>
            </a:r>
            <a:r>
              <a:rPr lang="en-GB" dirty="0"/>
              <a:t>/Laurel Illusion Explanation ...wraplab.co</a:t>
            </a:r>
            <a:br>
              <a:rPr lang="en-GB" dirty="0"/>
            </a:br>
            <a:endParaRPr lang="en-GB"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783798594"/>
              </p:ext>
            </p:extLst>
          </p:nvPr>
        </p:nvGraphicFramePr>
        <p:xfrm>
          <a:off x="7213600" y="2179319"/>
          <a:ext cx="2859315" cy="2942746"/>
        </p:xfrm>
        <a:graphic>
          <a:graphicData uri="http://schemas.openxmlformats.org/drawingml/2006/table">
            <a:tbl>
              <a:tblPr firstRow="1" firstCol="1" bandRow="1">
                <a:tableStyleId>{5C22544A-7EE6-4342-B048-85BDC9FD1C3A}</a:tableStyleId>
              </a:tblPr>
              <a:tblGrid>
                <a:gridCol w="951650"/>
                <a:gridCol w="900139"/>
                <a:gridCol w="1007526"/>
              </a:tblGrid>
              <a:tr h="767970">
                <a:tc>
                  <a:txBody>
                    <a:bodyPr/>
                    <a:lstStyle/>
                    <a:p>
                      <a:pPr>
                        <a:lnSpc>
                          <a:spcPct val="107000"/>
                        </a:lnSpc>
                        <a:spcAft>
                          <a:spcPts val="0"/>
                        </a:spcAft>
                      </a:pPr>
                      <a:r>
                        <a:rPr lang="en-GB" sz="1100">
                          <a:effectLst/>
                        </a:rPr>
                        <a:t>Phonetics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100">
                          <a:effectLst/>
                        </a:rPr>
                        <a:t> Question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100">
                          <a:effectLst/>
                        </a:rPr>
                        <a:t>Statement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71847">
                <a:tc>
                  <a:txBody>
                    <a:bodyPr/>
                    <a:lstStyle/>
                    <a:p>
                      <a:pPr>
                        <a:lnSpc>
                          <a:spcPct val="107000"/>
                        </a:lnSpc>
                        <a:spcAft>
                          <a:spcPts val="0"/>
                        </a:spcAft>
                      </a:pPr>
                      <a:r>
                        <a:rPr lang="en-GB" sz="1100">
                          <a:effectLst/>
                        </a:rPr>
                        <a:t>ú</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100">
                          <a:effectLst/>
                        </a:rPr>
                        <a:t>175.3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100">
                          <a:effectLst/>
                        </a:rPr>
                        <a:t>155.8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71847">
                <a:tc>
                  <a:txBody>
                    <a:bodyPr/>
                    <a:lstStyle/>
                    <a:p>
                      <a:pPr>
                        <a:lnSpc>
                          <a:spcPct val="107000"/>
                        </a:lnSpc>
                        <a:spcAft>
                          <a:spcPts val="0"/>
                        </a:spcAft>
                      </a:pPr>
                      <a:r>
                        <a:rPr lang="en-GB" sz="1100">
                          <a:effectLst/>
                        </a:rPr>
                        <a:t>b</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100">
                          <a:effectLst/>
                        </a:rPr>
                        <a:t>162.9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100">
                          <a:effectLst/>
                        </a:rPr>
                        <a:t>139.2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71847">
                <a:tc>
                  <a:txBody>
                    <a:bodyPr/>
                    <a:lstStyle/>
                    <a:p>
                      <a:pPr>
                        <a:lnSpc>
                          <a:spcPct val="107000"/>
                        </a:lnSpc>
                        <a:spcAft>
                          <a:spcPts val="0"/>
                        </a:spcAft>
                      </a:pPr>
                      <a:r>
                        <a:rPr lang="en-GB" sz="1100">
                          <a:effectLst/>
                        </a:rPr>
                        <a: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100">
                          <a:effectLst/>
                        </a:rPr>
                        <a:t>185.1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100">
                          <a:effectLst/>
                        </a:rPr>
                        <a:t>147.9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71847">
                <a:tc>
                  <a:txBody>
                    <a:bodyPr/>
                    <a:lstStyle/>
                    <a:p>
                      <a:pPr>
                        <a:lnSpc>
                          <a:spcPct val="107000"/>
                        </a:lnSpc>
                        <a:spcAft>
                          <a:spcPts val="0"/>
                        </a:spcAft>
                      </a:pPr>
                      <a:r>
                        <a:rPr lang="en-GB" sz="1100">
                          <a:effectLst/>
                        </a:rPr>
                        <a:t>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100">
                          <a:effectLst/>
                        </a:rPr>
                        <a:t>188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100">
                          <a:effectLst/>
                        </a:rPr>
                        <a:t>148.8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71847">
                <a:tc>
                  <a:txBody>
                    <a:bodyPr/>
                    <a:lstStyle/>
                    <a:p>
                      <a:pPr>
                        <a:lnSpc>
                          <a:spcPct val="107000"/>
                        </a:lnSpc>
                        <a:spcAft>
                          <a:spcPts val="0"/>
                        </a:spcAft>
                      </a:pPr>
                      <a:r>
                        <a:rPr lang="en-GB" sz="1100">
                          <a:effectLst/>
                        </a:rPr>
                        <a: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100">
                          <a:effectLst/>
                        </a:rPr>
                        <a:t>191.6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100">
                          <a:effectLst/>
                        </a:rPr>
                        <a:t>151.3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71847">
                <a:tc>
                  <a:txBody>
                    <a:bodyPr/>
                    <a:lstStyle/>
                    <a:p>
                      <a:pPr>
                        <a:lnSpc>
                          <a:spcPct val="107000"/>
                        </a:lnSpc>
                        <a:spcAft>
                          <a:spcPts val="0"/>
                        </a:spcAft>
                      </a:pPr>
                      <a:r>
                        <a:rPr lang="en-GB" sz="1100">
                          <a:effectLst/>
                        </a:rPr>
                        <a:t>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100">
                          <a:effectLst/>
                        </a:rPr>
                        <a:t>196.5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100">
                          <a:effectLst/>
                        </a:rPr>
                        <a:t>156.2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71847">
                <a:tc>
                  <a:txBody>
                    <a:bodyPr/>
                    <a:lstStyle/>
                    <a:p>
                      <a:pPr>
                        <a:lnSpc>
                          <a:spcPct val="107000"/>
                        </a:lnSpc>
                        <a:spcAft>
                          <a:spcPts val="0"/>
                        </a:spcAft>
                      </a:pPr>
                      <a:r>
                        <a:rPr lang="en-GB" sz="1100">
                          <a:effectLst/>
                        </a:rPr>
                        <a:t>ɔ́</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100">
                          <a:effectLst/>
                        </a:rPr>
                        <a:t>206.2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100">
                          <a:effectLst/>
                        </a:rPr>
                        <a:t>146.9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71847">
                <a:tc>
                  <a:txBody>
                    <a:bodyPr/>
                    <a:lstStyle/>
                    <a:p>
                      <a:pPr>
                        <a:lnSpc>
                          <a:spcPct val="107000"/>
                        </a:lnSpc>
                        <a:spcAft>
                          <a:spcPts val="0"/>
                        </a:spcAft>
                      </a:pPr>
                      <a:r>
                        <a:rPr lang="en-GB" sz="1100">
                          <a:effectLst/>
                        </a:rPr>
                        <a:t>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100">
                          <a:effectLst/>
                        </a:rPr>
                        <a:t>139.8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100" dirty="0">
                          <a:effectLst/>
                        </a:rPr>
                        <a:t>104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pic>
        <p:nvPicPr>
          <p:cNvPr id="8" name="Content Placeholder 7" descr="Yanny/Laurel Illusion Explanation — WRAP Lab — Speech Perception ..."/>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495424" y="2032001"/>
            <a:ext cx="4194175" cy="4034970"/>
          </a:xfrm>
          <a:prstGeom prst="rect">
            <a:avLst/>
          </a:prstGeom>
          <a:noFill/>
          <a:ln>
            <a:noFill/>
          </a:ln>
        </p:spPr>
      </p:pic>
      <p:sp>
        <p:nvSpPr>
          <p:cNvPr id="9" name="Rectangle 4"/>
          <p:cNvSpPr>
            <a:spLocks noChangeArrowheads="1"/>
          </p:cNvSpPr>
          <p:nvPr/>
        </p:nvSpPr>
        <p:spPr bwMode="auto">
          <a:xfrm>
            <a:off x="-2987501" y="90100"/>
            <a:ext cx="167630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Emai Yes-no Question and Statement contour</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25507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Frequency Representation</a:t>
            </a:r>
            <a:endParaRPr lang="en-GB" dirty="0"/>
          </a:p>
        </p:txBody>
      </p:sp>
      <p:sp>
        <p:nvSpPr>
          <p:cNvPr id="3" name="Rectangle 2"/>
          <p:cNvSpPr>
            <a:spLocks noChangeArrowheads="1"/>
          </p:cNvSpPr>
          <p:nvPr/>
        </p:nvSpPr>
        <p:spPr bwMode="auto">
          <a:xfrm>
            <a:off x="2233748" y="3945932"/>
            <a:ext cx="3820823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Fig.4: Frequency representation</a:t>
            </a:r>
            <a:endParaRPr kumimoji="0" lang="en-GB" altLang="en-US" sz="1100" b="0" i="0" u="none" strike="noStrike" cap="none" normalizeH="0" baseline="0" smtClean="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pic>
        <p:nvPicPr>
          <p:cNvPr id="4097" name="Picture 10" descr="Acoustic Phonetics: Forma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3748" y="1859280"/>
            <a:ext cx="8358051" cy="4192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844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EMAI Statement and Yes-No Curves</a:t>
            </a:r>
            <a:endParaRPr lang="en-GB" dirty="0"/>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03432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t>Pitch Aspect: Gradient and transitions</a:t>
            </a:r>
            <a:r>
              <a:rPr lang="en-GB" sz="4000" dirty="0" smtClean="0"/>
              <a:t/>
            </a:r>
            <a:br>
              <a:rPr lang="en-GB" sz="4000" dirty="0" smtClean="0"/>
            </a:b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sz="3600" u="sng" dirty="0" smtClean="0"/>
              <a:t>Two </a:t>
            </a:r>
            <a:r>
              <a:rPr lang="en-GB" sz="3600" u="sng" dirty="0"/>
              <a:t>types of languages broadly speaking. </a:t>
            </a:r>
            <a:endParaRPr lang="en-GB" sz="3200" dirty="0"/>
          </a:p>
          <a:p>
            <a:pPr lvl="0"/>
            <a:r>
              <a:rPr lang="en-GB" sz="3600" dirty="0"/>
              <a:t>Pitch-centric languages, otherwise called tone languages. Pitch or tonality is the dominant property for the slicing and construction of speech arrangement, organization or construction.</a:t>
            </a:r>
            <a:endParaRPr lang="en-GB" sz="3200" dirty="0"/>
          </a:p>
          <a:p>
            <a:pPr lvl="0"/>
            <a:r>
              <a:rPr lang="en-GB" sz="3600" dirty="0"/>
              <a:t>Non-pitch centric languages. </a:t>
            </a:r>
            <a:endParaRPr lang="en-GB" sz="3200" dirty="0"/>
          </a:p>
          <a:p>
            <a:r>
              <a:rPr lang="en-GB" sz="3600" dirty="0"/>
              <a:t> 	Languages make a selection of the following aspects of pitch:</a:t>
            </a:r>
            <a:endParaRPr lang="en-GB" sz="3200" dirty="0"/>
          </a:p>
          <a:p>
            <a:endParaRPr lang="en-GB" dirty="0"/>
          </a:p>
        </p:txBody>
      </p:sp>
    </p:spTree>
    <p:extLst>
      <p:ext uri="{BB962C8B-B14F-4D97-AF65-F5344CB8AC3E}">
        <p14:creationId xmlns:p14="http://schemas.microsoft.com/office/powerpoint/2010/main" val="3810007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				Objectives</a:t>
            </a:r>
            <a:endParaRPr lang="en-GB" dirty="0"/>
          </a:p>
        </p:txBody>
      </p:sp>
      <p:sp>
        <p:nvSpPr>
          <p:cNvPr id="3" name="Content Placeholder 2"/>
          <p:cNvSpPr>
            <a:spLocks noGrp="1"/>
          </p:cNvSpPr>
          <p:nvPr>
            <p:ph idx="1"/>
          </p:nvPr>
        </p:nvSpPr>
        <p:spPr/>
        <p:txBody>
          <a:bodyPr/>
          <a:lstStyle/>
          <a:p>
            <a:endParaRPr lang="en-GB" dirty="0"/>
          </a:p>
          <a:p>
            <a:pPr lvl="0"/>
            <a:r>
              <a:rPr lang="en-GB" sz="3600" i="1" dirty="0"/>
              <a:t>Understanding the relationship between pitch, tone and intonation.</a:t>
            </a:r>
            <a:endParaRPr lang="en-GB" sz="3600" dirty="0"/>
          </a:p>
          <a:p>
            <a:pPr lvl="0"/>
            <a:r>
              <a:rPr lang="en-GB" sz="3600" i="1" dirty="0"/>
              <a:t>Why are tones important?</a:t>
            </a:r>
            <a:endParaRPr lang="en-GB" sz="3600" dirty="0"/>
          </a:p>
          <a:p>
            <a:pPr lvl="0"/>
            <a:r>
              <a:rPr lang="en-GB" sz="3600" i="1" dirty="0"/>
              <a:t>How should we approach research into tone languages?</a:t>
            </a:r>
            <a:endParaRPr lang="en-GB" sz="3600" dirty="0"/>
          </a:p>
          <a:p>
            <a:pPr lvl="0"/>
            <a:r>
              <a:rPr lang="en-GB" sz="3600" i="1" dirty="0"/>
              <a:t>Overcoming the limitations of teaching tones</a:t>
            </a:r>
            <a:endParaRPr lang="en-GB" sz="3600" dirty="0"/>
          </a:p>
          <a:p>
            <a:endParaRPr lang="en-GB" dirty="0"/>
          </a:p>
        </p:txBody>
      </p:sp>
    </p:spTree>
    <p:extLst>
      <p:ext uri="{BB962C8B-B14F-4D97-AF65-F5344CB8AC3E}">
        <p14:creationId xmlns:p14="http://schemas.microsoft.com/office/powerpoint/2010/main" val="1140361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Primary and secondary aspects</a:t>
            </a:r>
            <a:endParaRPr lang="en-GB" dirty="0"/>
          </a:p>
        </p:txBody>
      </p:sp>
      <p:sp>
        <p:nvSpPr>
          <p:cNvPr id="3" name="Content Placeholder 2"/>
          <p:cNvSpPr>
            <a:spLocks noGrp="1"/>
          </p:cNvSpPr>
          <p:nvPr>
            <p:ph sz="half" idx="1"/>
          </p:nvPr>
        </p:nvSpPr>
        <p:spPr/>
        <p:txBody>
          <a:bodyPr>
            <a:normAutofit fontScale="70000" lnSpcReduction="20000"/>
          </a:bodyPr>
          <a:lstStyle/>
          <a:p>
            <a:r>
              <a:rPr lang="en-GB" u="sng" dirty="0"/>
              <a:t>Primary Aspects</a:t>
            </a:r>
            <a:endParaRPr lang="en-GB" dirty="0"/>
          </a:p>
          <a:p>
            <a:pPr lvl="0"/>
            <a:r>
              <a:rPr lang="en-GB" i="1" dirty="0" err="1"/>
              <a:t>Gradience</a:t>
            </a:r>
            <a:r>
              <a:rPr lang="en-GB" dirty="0"/>
              <a:t>: Gradient dominant languages utilize level tones</a:t>
            </a:r>
          </a:p>
          <a:p>
            <a:pPr lvl="0"/>
            <a:r>
              <a:rPr lang="en-GB" i="1" dirty="0"/>
              <a:t>Pitch undulation or transitions</a:t>
            </a:r>
            <a:r>
              <a:rPr lang="en-GB" dirty="0"/>
              <a:t>: Transition dominant languages utilize contour tones</a:t>
            </a:r>
          </a:p>
          <a:p>
            <a:pPr lvl="0"/>
            <a:r>
              <a:rPr lang="en-GB" i="1" dirty="0"/>
              <a:t>Gradient properties</a:t>
            </a:r>
            <a:r>
              <a:rPr lang="en-GB" dirty="0"/>
              <a:t>: no of tones, height of tones</a:t>
            </a:r>
          </a:p>
          <a:p>
            <a:pPr lvl="0"/>
            <a:r>
              <a:rPr lang="en-GB" i="1" dirty="0" err="1"/>
              <a:t>Gradience</a:t>
            </a:r>
            <a:r>
              <a:rPr lang="en-GB" i="1" dirty="0"/>
              <a:t> integrity</a:t>
            </a:r>
            <a:r>
              <a:rPr lang="en-GB" dirty="0"/>
              <a:t>: stable-discrete level; unstable or variable-terrace level, global and local decline</a:t>
            </a:r>
          </a:p>
          <a:p>
            <a:pPr lvl="0"/>
            <a:r>
              <a:rPr lang="en-GB" i="1" dirty="0"/>
              <a:t>Transition properties</a:t>
            </a:r>
            <a:r>
              <a:rPr lang="en-GB" dirty="0"/>
              <a:t>: types of contours, rising, falling, combinations</a:t>
            </a:r>
          </a:p>
          <a:p>
            <a:pPr lvl="0"/>
            <a:r>
              <a:rPr lang="en-GB" i="1" dirty="0" err="1"/>
              <a:t>Gradience</a:t>
            </a:r>
            <a:r>
              <a:rPr lang="en-GB" i="1" dirty="0"/>
              <a:t> + transition</a:t>
            </a:r>
            <a:r>
              <a:rPr lang="en-GB" dirty="0"/>
              <a:t>: differentiation of contours by height, differentiation of level tones by transitions, basic </a:t>
            </a:r>
            <a:r>
              <a:rPr lang="en-GB" dirty="0" err="1"/>
              <a:t>level+contour</a:t>
            </a:r>
            <a:r>
              <a:rPr lang="en-GB" dirty="0"/>
              <a:t>, basic </a:t>
            </a:r>
            <a:r>
              <a:rPr lang="en-GB" dirty="0" err="1"/>
              <a:t>contour+level</a:t>
            </a:r>
            <a:r>
              <a:rPr lang="en-GB" dirty="0"/>
              <a:t>.</a:t>
            </a:r>
          </a:p>
          <a:p>
            <a:endParaRPr lang="en-GB" dirty="0"/>
          </a:p>
        </p:txBody>
      </p:sp>
      <p:sp>
        <p:nvSpPr>
          <p:cNvPr id="4" name="Content Placeholder 3"/>
          <p:cNvSpPr>
            <a:spLocks noGrp="1"/>
          </p:cNvSpPr>
          <p:nvPr>
            <p:ph sz="half" idx="2"/>
          </p:nvPr>
        </p:nvSpPr>
        <p:spPr/>
        <p:txBody>
          <a:bodyPr>
            <a:normAutofit fontScale="70000" lnSpcReduction="20000"/>
          </a:bodyPr>
          <a:lstStyle/>
          <a:p>
            <a:r>
              <a:rPr lang="en-GB" u="sng" dirty="0"/>
              <a:t>Secondary Aspects</a:t>
            </a:r>
            <a:endParaRPr lang="en-GB" dirty="0"/>
          </a:p>
          <a:p>
            <a:pPr lvl="0"/>
            <a:r>
              <a:rPr lang="en-GB" dirty="0"/>
              <a:t>Pitch Space/ Tone Area: area around which pitch moves, minimum and maximum pitch range which helps to define the unique tone levels and contour fluctuations, upper limits, lower limits. The tone levels are defined within the frequency ranges of individual languages.</a:t>
            </a:r>
          </a:p>
          <a:p>
            <a:pPr lvl="0"/>
            <a:r>
              <a:rPr lang="en-GB" dirty="0"/>
              <a:t>Collocational features. The dimensions of combinations with other segments, effect of consonants and vowels, combinations with stress, loudness and vowel quality to produce prominence</a:t>
            </a:r>
          </a:p>
          <a:p>
            <a:pPr lvl="0"/>
            <a:r>
              <a:rPr lang="en-GB" dirty="0"/>
              <a:t>Slurring Properties: the behaviour of tones that refer to the habits of pronunciation that are language specific.</a:t>
            </a:r>
          </a:p>
          <a:p>
            <a:endParaRPr lang="en-GB" dirty="0"/>
          </a:p>
        </p:txBody>
      </p:sp>
    </p:spTree>
    <p:extLst>
      <p:ext uri="{BB962C8B-B14F-4D97-AF65-F5344CB8AC3E}">
        <p14:creationId xmlns:p14="http://schemas.microsoft.com/office/powerpoint/2010/main" val="3269249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
            </a:r>
            <a:br>
              <a:rPr lang="en-GB" b="1" dirty="0" smtClean="0"/>
            </a:br>
            <a:r>
              <a:rPr lang="en-GB" b="1" dirty="0"/>
              <a:t>	</a:t>
            </a:r>
            <a:r>
              <a:rPr lang="en-GB" b="1" dirty="0" smtClean="0"/>
              <a:t>	</a:t>
            </a:r>
            <a:r>
              <a:rPr lang="en-GB" b="1" dirty="0" smtClean="0"/>
              <a:t>Function of tone</a:t>
            </a:r>
            <a:r>
              <a:rPr lang="en-GB" sz="4000" dirty="0" smtClean="0"/>
              <a:t/>
            </a:r>
            <a:br>
              <a:rPr lang="en-GB" sz="4000" dirty="0" smtClean="0"/>
            </a:br>
            <a:endParaRPr lang="en-GB" dirty="0"/>
          </a:p>
        </p:txBody>
      </p:sp>
      <p:sp>
        <p:nvSpPr>
          <p:cNvPr id="3" name="Content Placeholder 2"/>
          <p:cNvSpPr>
            <a:spLocks noGrp="1"/>
          </p:cNvSpPr>
          <p:nvPr>
            <p:ph idx="1"/>
          </p:nvPr>
        </p:nvSpPr>
        <p:spPr/>
        <p:txBody>
          <a:bodyPr/>
          <a:lstStyle/>
          <a:p>
            <a:r>
              <a:rPr lang="en-GB" sz="3600" dirty="0" smtClean="0"/>
              <a:t>The </a:t>
            </a:r>
            <a:r>
              <a:rPr lang="en-GB" sz="3600" dirty="0"/>
              <a:t>distinctive property of pitch, the extent to which it affects meaning.</a:t>
            </a:r>
            <a:endParaRPr lang="en-GB" sz="3200" dirty="0"/>
          </a:p>
          <a:p>
            <a:pPr lvl="0"/>
            <a:r>
              <a:rPr lang="en-GB" sz="3600" dirty="0"/>
              <a:t>Functional vs non-functional pitch</a:t>
            </a:r>
            <a:endParaRPr lang="en-GB" sz="3200" dirty="0"/>
          </a:p>
          <a:p>
            <a:pPr lvl="0"/>
            <a:r>
              <a:rPr lang="en-GB" sz="3600" dirty="0"/>
              <a:t>Functional: lexical and grammatical</a:t>
            </a:r>
            <a:endParaRPr lang="en-GB" sz="3200" dirty="0"/>
          </a:p>
          <a:p>
            <a:pPr lvl="0"/>
            <a:r>
              <a:rPr lang="en-GB" sz="3600" dirty="0"/>
              <a:t>Intrinsic and extrinsic lexical/grammatical (pitch may be marginal to grammatical or indispensable)</a:t>
            </a:r>
            <a:endParaRPr lang="en-GB" sz="3200" dirty="0"/>
          </a:p>
          <a:p>
            <a:endParaRPr lang="en-GB" dirty="0"/>
          </a:p>
        </p:txBody>
      </p:sp>
    </p:spTree>
    <p:extLst>
      <p:ext uri="{BB962C8B-B14F-4D97-AF65-F5344CB8AC3E}">
        <p14:creationId xmlns:p14="http://schemas.microsoft.com/office/powerpoint/2010/main" val="2020453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Domains</a:t>
            </a:r>
            <a:endParaRPr lang="en-GB" dirty="0"/>
          </a:p>
        </p:txBody>
      </p:sp>
      <p:sp>
        <p:nvSpPr>
          <p:cNvPr id="3" name="Content Placeholder 2"/>
          <p:cNvSpPr>
            <a:spLocks noGrp="1"/>
          </p:cNvSpPr>
          <p:nvPr>
            <p:ph idx="1"/>
          </p:nvPr>
        </p:nvSpPr>
        <p:spPr/>
        <p:txBody>
          <a:bodyPr/>
          <a:lstStyle/>
          <a:p>
            <a:r>
              <a:rPr lang="en-GB" dirty="0" smtClean="0"/>
              <a:t>The domain of assignment of pitch varies and may influence the characteristics and typology of tone languages. A number of distinctions which we make between typologies of tone languages depends on the domain to pitch is assigned in the formation of meaning.</a:t>
            </a:r>
            <a:endParaRPr lang="en-GB" sz="2000" dirty="0" smtClean="0"/>
          </a:p>
          <a:p>
            <a:pPr lvl="0"/>
            <a:r>
              <a:rPr lang="en-GB" dirty="0" smtClean="0">
                <a:solidFill>
                  <a:srgbClr val="FF0000"/>
                </a:solidFill>
              </a:rPr>
              <a:t>Syllable domain</a:t>
            </a:r>
            <a:r>
              <a:rPr lang="en-GB" dirty="0" smtClean="0"/>
              <a:t>. Tone is assigned to every syllable. Pitch is cut or fit to size the syllable. Every syllable gets it and so based on the number of levels or transitions, we have multiplicity of combinations (Yoruba is a good example). Tone may only be sensitive to syllable types, variation and classification (</a:t>
            </a:r>
            <a:r>
              <a:rPr lang="en-GB" dirty="0" err="1" smtClean="0"/>
              <a:t>eg</a:t>
            </a:r>
            <a:r>
              <a:rPr lang="en-GB" dirty="0" smtClean="0"/>
              <a:t>., heavy and light syllables)</a:t>
            </a:r>
            <a:endParaRPr lang="en-GB" sz="2000" dirty="0" smtClean="0"/>
          </a:p>
          <a:p>
            <a:endParaRPr lang="en-GB" dirty="0"/>
          </a:p>
        </p:txBody>
      </p:sp>
    </p:spTree>
    <p:extLst>
      <p:ext uri="{BB962C8B-B14F-4D97-AF65-F5344CB8AC3E}">
        <p14:creationId xmlns:p14="http://schemas.microsoft.com/office/powerpoint/2010/main" val="4238341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Domains</a:t>
            </a:r>
            <a:endParaRPr lang="en-GB" dirty="0"/>
          </a:p>
        </p:txBody>
      </p:sp>
      <p:sp>
        <p:nvSpPr>
          <p:cNvPr id="3" name="Content Placeholder 2"/>
          <p:cNvSpPr>
            <a:spLocks noGrp="1"/>
          </p:cNvSpPr>
          <p:nvPr>
            <p:ph idx="1"/>
          </p:nvPr>
        </p:nvSpPr>
        <p:spPr/>
        <p:txBody>
          <a:bodyPr>
            <a:normAutofit fontScale="77500" lnSpcReduction="20000"/>
          </a:bodyPr>
          <a:lstStyle/>
          <a:p>
            <a:pPr lvl="0"/>
            <a:r>
              <a:rPr lang="en-GB" dirty="0" smtClean="0"/>
              <a:t>Morpheme or lexical domain. Pitch cut to fit morphemes or lexical unit. Tone is sensitive to morpheme classifications and categories. Following diversities are possible:</a:t>
            </a:r>
          </a:p>
          <a:p>
            <a:pPr lvl="0"/>
            <a:r>
              <a:rPr lang="en-GB" dirty="0" smtClean="0"/>
              <a:t>Free variable pattern. All possible combinations of tones are not exhausted. We may have a rise or fall prescribed as aggregate of the tonal combinatorial output freely for all morphemes depending on characteristics such as morpheme length or complexity or noun class (Bantu languages).</a:t>
            </a:r>
          </a:p>
          <a:p>
            <a:pPr lvl="0"/>
            <a:r>
              <a:rPr lang="en-GB" dirty="0" smtClean="0"/>
              <a:t>Fixed variable pattern. A defined tonal combination is restricted to specific morpheme classes (</a:t>
            </a:r>
            <a:r>
              <a:rPr lang="en-GB" dirty="0" err="1" smtClean="0"/>
              <a:t>eg</a:t>
            </a:r>
            <a:r>
              <a:rPr lang="en-GB" dirty="0" smtClean="0"/>
              <a:t>., LH for numerals, L </a:t>
            </a:r>
            <a:r>
              <a:rPr lang="en-GB" dirty="0" err="1" smtClean="0"/>
              <a:t>L</a:t>
            </a:r>
            <a:r>
              <a:rPr lang="en-GB" dirty="0" smtClean="0"/>
              <a:t> verbs, </a:t>
            </a:r>
            <a:r>
              <a:rPr lang="en-GB" dirty="0" err="1" smtClean="0"/>
              <a:t>LHn</a:t>
            </a:r>
            <a:r>
              <a:rPr lang="en-GB" dirty="0" smtClean="0"/>
              <a:t> and </a:t>
            </a:r>
            <a:r>
              <a:rPr lang="en-GB" dirty="0" err="1" smtClean="0"/>
              <a:t>HnLn</a:t>
            </a:r>
            <a:r>
              <a:rPr lang="en-GB" dirty="0" smtClean="0"/>
              <a:t> but not *</a:t>
            </a:r>
            <a:r>
              <a:rPr lang="en-GB" dirty="0" err="1" smtClean="0"/>
              <a:t>Hn</a:t>
            </a:r>
            <a:r>
              <a:rPr lang="en-GB" dirty="0" smtClean="0"/>
              <a:t> in Nouns in </a:t>
            </a:r>
            <a:r>
              <a:rPr lang="en-GB" dirty="0" err="1" smtClean="0"/>
              <a:t>Emai</a:t>
            </a:r>
            <a:r>
              <a:rPr lang="en-GB" dirty="0" smtClean="0"/>
              <a:t>)</a:t>
            </a:r>
          </a:p>
          <a:p>
            <a:pPr lvl="0"/>
            <a:r>
              <a:rPr lang="en-GB" dirty="0" smtClean="0"/>
              <a:t>Phrasal domain. Tone is assigned to a phrase (NP tones in </a:t>
            </a:r>
            <a:r>
              <a:rPr lang="en-GB" dirty="0" err="1" smtClean="0"/>
              <a:t>Emai</a:t>
            </a:r>
            <a:r>
              <a:rPr lang="en-GB" dirty="0" smtClean="0"/>
              <a:t>)</a:t>
            </a:r>
          </a:p>
          <a:p>
            <a:pPr lvl="0"/>
            <a:r>
              <a:rPr lang="en-GB" dirty="0" smtClean="0"/>
              <a:t>Clausal domain. </a:t>
            </a:r>
            <a:r>
              <a:rPr lang="en-GB" b="1" dirty="0" smtClean="0"/>
              <a:t>Intonation. </a:t>
            </a:r>
            <a:endParaRPr lang="en-GB" dirty="0" smtClean="0"/>
          </a:p>
          <a:p>
            <a:pPr lvl="0"/>
            <a:r>
              <a:rPr lang="en-GB" dirty="0" smtClean="0"/>
              <a:t>Stand-alone tones with meaning (tonal morphemes)</a:t>
            </a:r>
          </a:p>
          <a:p>
            <a:pPr lvl="0"/>
            <a:r>
              <a:rPr lang="en-GB" dirty="0" smtClean="0"/>
              <a:t>Tonal-complexes with meaning (combinations of level tones at a distance)</a:t>
            </a:r>
          </a:p>
          <a:p>
            <a:endParaRPr lang="en-GB" dirty="0"/>
          </a:p>
        </p:txBody>
      </p:sp>
    </p:spTree>
    <p:extLst>
      <p:ext uri="{BB962C8B-B14F-4D97-AF65-F5344CB8AC3E}">
        <p14:creationId xmlns:p14="http://schemas.microsoft.com/office/powerpoint/2010/main" val="2969571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					NOTE</a:t>
            </a:r>
            <a:endParaRPr lang="en-GB" dirty="0"/>
          </a:p>
        </p:txBody>
      </p:sp>
      <p:sp>
        <p:nvSpPr>
          <p:cNvPr id="3" name="Content Placeholder 2"/>
          <p:cNvSpPr>
            <a:spLocks noGrp="1"/>
          </p:cNvSpPr>
          <p:nvPr>
            <p:ph idx="1"/>
          </p:nvPr>
        </p:nvSpPr>
        <p:spPr/>
        <p:txBody>
          <a:bodyPr/>
          <a:lstStyle/>
          <a:p>
            <a:endParaRPr lang="en-GB" dirty="0"/>
          </a:p>
          <a:p>
            <a:pPr lvl="0"/>
            <a:r>
              <a:rPr lang="en-GB" dirty="0"/>
              <a:t>Intonation can be achieved from the aggregation of tone bits in the formation of the rhythm of speech, or</a:t>
            </a:r>
          </a:p>
          <a:p>
            <a:pPr lvl="0"/>
            <a:r>
              <a:rPr lang="en-GB" dirty="0"/>
              <a:t>The stretching of pitch over domains larger than the morpheme</a:t>
            </a:r>
          </a:p>
          <a:p>
            <a:pPr lvl="0"/>
            <a:r>
              <a:rPr lang="en-GB" dirty="0"/>
              <a:t>Meaning and function in the definition of tones and intonation is not material of their nature but incidental on the domains of structure on which pitch is mapped.</a:t>
            </a:r>
          </a:p>
          <a:p>
            <a:pPr lvl="0"/>
            <a:r>
              <a:rPr lang="en-GB" dirty="0"/>
              <a:t>Essentially, both tones and intonation are same property, different only in the structural configuration in their application.</a:t>
            </a:r>
          </a:p>
          <a:p>
            <a:endParaRPr lang="en-GB" dirty="0"/>
          </a:p>
        </p:txBody>
      </p:sp>
    </p:spTree>
    <p:extLst>
      <p:ext uri="{BB962C8B-B14F-4D97-AF65-F5344CB8AC3E}">
        <p14:creationId xmlns:p14="http://schemas.microsoft.com/office/powerpoint/2010/main" val="1853015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Functional Load and Collocation</a:t>
            </a:r>
            <a:endParaRPr lang="en-GB" dirty="0"/>
          </a:p>
        </p:txBody>
      </p:sp>
      <p:sp>
        <p:nvSpPr>
          <p:cNvPr id="3" name="Content Placeholder 2"/>
          <p:cNvSpPr>
            <a:spLocks noGrp="1"/>
          </p:cNvSpPr>
          <p:nvPr>
            <p:ph sz="half" idx="1"/>
          </p:nvPr>
        </p:nvSpPr>
        <p:spPr/>
        <p:txBody>
          <a:bodyPr>
            <a:normAutofit lnSpcReduction="10000"/>
          </a:bodyPr>
          <a:lstStyle/>
          <a:p>
            <a:r>
              <a:rPr lang="en-GB" b="1" dirty="0"/>
              <a:t>Functional Load</a:t>
            </a:r>
            <a:endParaRPr lang="en-GB" dirty="0"/>
          </a:p>
          <a:p>
            <a:pPr lvl="0"/>
            <a:r>
              <a:rPr lang="en-GB" dirty="0"/>
              <a:t>Heavy lexical functional load, light grammatical functional load</a:t>
            </a:r>
          </a:p>
          <a:p>
            <a:pPr lvl="0"/>
            <a:r>
              <a:rPr lang="en-GB" dirty="0"/>
              <a:t>Light lexical functional load, heavy grammatical functional load</a:t>
            </a:r>
          </a:p>
          <a:p>
            <a:pPr lvl="0"/>
            <a:r>
              <a:rPr lang="en-GB" dirty="0"/>
              <a:t>Mixed </a:t>
            </a:r>
            <a:r>
              <a:rPr lang="en-GB" dirty="0" smtClean="0"/>
              <a:t>combinations</a:t>
            </a:r>
            <a:endParaRPr lang="en-GB" dirty="0"/>
          </a:p>
        </p:txBody>
      </p:sp>
      <p:sp>
        <p:nvSpPr>
          <p:cNvPr id="4" name="Content Placeholder 3"/>
          <p:cNvSpPr>
            <a:spLocks noGrp="1"/>
          </p:cNvSpPr>
          <p:nvPr>
            <p:ph sz="half" idx="2"/>
          </p:nvPr>
        </p:nvSpPr>
        <p:spPr/>
        <p:txBody>
          <a:bodyPr>
            <a:normAutofit lnSpcReduction="10000"/>
          </a:bodyPr>
          <a:lstStyle/>
          <a:p>
            <a:pPr lvl="0"/>
            <a:r>
              <a:rPr lang="en-GB" b="1" dirty="0"/>
              <a:t>Pitch Collocations</a:t>
            </a:r>
            <a:endParaRPr lang="en-GB" dirty="0"/>
          </a:p>
          <a:p>
            <a:pPr lvl="0"/>
            <a:r>
              <a:rPr lang="en-GB" dirty="0"/>
              <a:t>Consonant and vowels</a:t>
            </a:r>
          </a:p>
          <a:p>
            <a:pPr lvl="0"/>
            <a:r>
              <a:rPr lang="en-GB" dirty="0"/>
              <a:t>Stress (pitch modulation, segment quality, intensity)</a:t>
            </a:r>
          </a:p>
          <a:p>
            <a:pPr lvl="0"/>
            <a:r>
              <a:rPr lang="en-GB" dirty="0"/>
              <a:t>Accent (Cumulative, syntagmatic)</a:t>
            </a:r>
          </a:p>
          <a:p>
            <a:pPr lvl="0"/>
            <a:r>
              <a:rPr lang="en-GB" dirty="0"/>
              <a:t>Pitch accent (overt attribute realized)</a:t>
            </a:r>
          </a:p>
          <a:p>
            <a:r>
              <a:rPr lang="en-GB" dirty="0"/>
              <a:t>Stress Accent (Overt attribute realized)</a:t>
            </a:r>
          </a:p>
        </p:txBody>
      </p:sp>
    </p:spTree>
    <p:extLst>
      <p:ext uri="{BB962C8B-B14F-4D97-AF65-F5344CB8AC3E}">
        <p14:creationId xmlns:p14="http://schemas.microsoft.com/office/powerpoint/2010/main" val="167761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TEACHING AND RESEARCH: WHAT ARE THE ISSUES?</a:t>
            </a:r>
            <a:r>
              <a:rPr lang="en-GB" dirty="0" smtClean="0"/>
              <a:t/>
            </a:r>
            <a:br>
              <a:rPr lang="en-GB" dirty="0" smtClean="0"/>
            </a:br>
            <a:endParaRPr lang="en-GB" dirty="0"/>
          </a:p>
        </p:txBody>
      </p:sp>
      <p:sp>
        <p:nvSpPr>
          <p:cNvPr id="3" name="Content Placeholder 2"/>
          <p:cNvSpPr>
            <a:spLocks noGrp="1"/>
          </p:cNvSpPr>
          <p:nvPr>
            <p:ph idx="1"/>
          </p:nvPr>
        </p:nvSpPr>
        <p:spPr/>
        <p:txBody>
          <a:bodyPr/>
          <a:lstStyle/>
          <a:p>
            <a:pPr lvl="0"/>
            <a:r>
              <a:rPr lang="en-GB" dirty="0" smtClean="0"/>
              <a:t>Approaching </a:t>
            </a:r>
            <a:r>
              <a:rPr lang="en-GB" dirty="0"/>
              <a:t>the research situation</a:t>
            </a:r>
          </a:p>
          <a:p>
            <a:pPr lvl="0"/>
            <a:r>
              <a:rPr lang="en-GB" dirty="0"/>
              <a:t>Generating topics and fields from the challenges observed</a:t>
            </a:r>
          </a:p>
          <a:p>
            <a:pPr lvl="0"/>
            <a:r>
              <a:rPr lang="en-GB" dirty="0"/>
              <a:t>Innovating products and services to resolves linguistic </a:t>
            </a:r>
            <a:r>
              <a:rPr lang="en-GB" dirty="0" smtClean="0"/>
              <a:t>problems</a:t>
            </a:r>
          </a:p>
          <a:p>
            <a:pPr lvl="0"/>
            <a:r>
              <a:rPr lang="en-GB" dirty="0" smtClean="0"/>
              <a:t>Teaching tones in Discrete and Terraced Systems</a:t>
            </a:r>
          </a:p>
          <a:p>
            <a:pPr lvl="0"/>
            <a:r>
              <a:rPr lang="en-GB" dirty="0" smtClean="0"/>
              <a:t>Puns, Word games and sensitivity to pitch and tone levels</a:t>
            </a:r>
          </a:p>
          <a:p>
            <a:pPr lvl="0"/>
            <a:r>
              <a:rPr lang="en-GB" dirty="0" smtClean="0"/>
              <a:t>Tone deafness</a:t>
            </a:r>
            <a:endParaRPr lang="en-GB" dirty="0"/>
          </a:p>
          <a:p>
            <a:endParaRPr lang="en-GB" dirty="0"/>
          </a:p>
        </p:txBody>
      </p:sp>
    </p:spTree>
    <p:extLst>
      <p:ext uri="{BB962C8B-B14F-4D97-AF65-F5344CB8AC3E}">
        <p14:creationId xmlns:p14="http://schemas.microsoft.com/office/powerpoint/2010/main" val="338489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Conclusion</a:t>
            </a:r>
            <a:endParaRPr lang="en-GB" dirty="0"/>
          </a:p>
        </p:txBody>
      </p:sp>
      <p:sp>
        <p:nvSpPr>
          <p:cNvPr id="3" name="Content Placeholder 2"/>
          <p:cNvSpPr>
            <a:spLocks noGrp="1"/>
          </p:cNvSpPr>
          <p:nvPr>
            <p:ph idx="1"/>
          </p:nvPr>
        </p:nvSpPr>
        <p:spPr/>
        <p:txBody>
          <a:bodyPr>
            <a:normAutofit/>
          </a:bodyPr>
          <a:lstStyle/>
          <a:p>
            <a:r>
              <a:rPr lang="en-GB" sz="11500" dirty="0" smtClean="0"/>
              <a:t>So much to do</a:t>
            </a:r>
          </a:p>
          <a:p>
            <a:r>
              <a:rPr lang="en-GB" sz="11500" dirty="0" err="1" smtClean="0"/>
              <a:t>Wetin</a:t>
            </a:r>
            <a:r>
              <a:rPr lang="en-GB" sz="11500" dirty="0" smtClean="0"/>
              <a:t> I </a:t>
            </a:r>
            <a:r>
              <a:rPr lang="en-GB" sz="11500" dirty="0" err="1" smtClean="0"/>
              <a:t>sabi</a:t>
            </a:r>
            <a:r>
              <a:rPr lang="en-GB" sz="11500" dirty="0" smtClean="0"/>
              <a:t>?</a:t>
            </a:r>
            <a:endParaRPr lang="en-GB" sz="11500" dirty="0"/>
          </a:p>
        </p:txBody>
      </p:sp>
    </p:spTree>
    <p:extLst>
      <p:ext uri="{BB962C8B-B14F-4D97-AF65-F5344CB8AC3E}">
        <p14:creationId xmlns:p14="http://schemas.microsoft.com/office/powerpoint/2010/main" val="2181163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43472" y="3068963"/>
            <a:ext cx="8305800" cy="2554545"/>
          </a:xfrm>
          <a:prstGeom prst="rect">
            <a:avLst/>
          </a:prstGeom>
        </p:spPr>
        <p:txBody>
          <a:bodyPr spcFirstLastPara="1">
            <a:prstTxWarp prst="textButton">
              <a:avLst>
                <a:gd name="adj" fmla="val 10954219"/>
              </a:avLst>
            </a:prstTxWarp>
            <a:spAutoFit/>
          </a:bodyPr>
          <a:lstStyle/>
          <a:p>
            <a:pPr algn="ctr">
              <a:defRPr/>
            </a:pPr>
            <a:r>
              <a:rPr lang="en-GB" sz="9600" b="1">
                <a:solidFill>
                  <a:srgbClr val="FF6600"/>
                </a:solidFill>
                <a:effectLst>
                  <a:glow rad="88900">
                    <a:schemeClr val="tx1">
                      <a:alpha val="75000"/>
                    </a:schemeClr>
                  </a:glow>
                </a:effectLst>
                <a:latin typeface="Comic Sans MS"/>
                <a:ea typeface="Hiragino Sans GB W3"/>
                <a:cs typeface="Comic Sans MS"/>
              </a:rPr>
              <a:t>Ai Tank Una</a:t>
            </a:r>
            <a:endParaRPr lang="en-US" sz="9600" dirty="0">
              <a:solidFill>
                <a:srgbClr val="FF6600"/>
              </a:solidFill>
              <a:effectLst>
                <a:glow rad="88900">
                  <a:schemeClr val="tx1">
                    <a:alpha val="75000"/>
                  </a:schemeClr>
                </a:glow>
              </a:effectLst>
              <a:latin typeface="Comic Sans MS"/>
              <a:ea typeface="Hiragino Sans GB W3"/>
              <a:cs typeface="Comic Sans MS"/>
            </a:endParaRPr>
          </a:p>
        </p:txBody>
      </p:sp>
      <p:pic>
        <p:nvPicPr>
          <p:cNvPr id="282630" name="Picture 3"/>
          <p:cNvPicPr>
            <a:picLocks noChangeAspect="1"/>
          </p:cNvPicPr>
          <p:nvPr/>
        </p:nvPicPr>
        <p:blipFill>
          <a:blip r:embed="rId3" cstate="print"/>
          <a:srcRect/>
          <a:stretch>
            <a:fillRect/>
          </a:stretch>
        </p:blipFill>
        <p:spPr bwMode="auto">
          <a:xfrm>
            <a:off x="8272465" y="228600"/>
            <a:ext cx="2319337" cy="4038600"/>
          </a:xfrm>
          <a:prstGeom prst="rect">
            <a:avLst/>
          </a:prstGeom>
          <a:noFill/>
          <a:ln w="9525">
            <a:noFill/>
            <a:miter lim="800000"/>
            <a:headEnd/>
            <a:tailEnd/>
          </a:ln>
        </p:spPr>
      </p:pic>
    </p:spTree>
    <p:extLst>
      <p:ext uri="{BB962C8B-B14F-4D97-AF65-F5344CB8AC3E}">
        <p14:creationId xmlns:p14="http://schemas.microsoft.com/office/powerpoint/2010/main" val="6607389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The Mystery of Tone</a:t>
            </a:r>
            <a:endParaRPr lang="en-GB" dirty="0"/>
          </a:p>
        </p:txBody>
      </p:sp>
      <p:sp>
        <p:nvSpPr>
          <p:cNvPr id="3" name="Content Placeholder 2"/>
          <p:cNvSpPr>
            <a:spLocks noGrp="1"/>
          </p:cNvSpPr>
          <p:nvPr>
            <p:ph idx="1"/>
          </p:nvPr>
        </p:nvSpPr>
        <p:spPr/>
        <p:txBody>
          <a:bodyPr>
            <a:normAutofit fontScale="92500" lnSpcReduction="10000"/>
          </a:bodyPr>
          <a:lstStyle/>
          <a:p>
            <a:r>
              <a:rPr lang="en-GB" dirty="0"/>
              <a:t>“A Missionary candidate and his wife once admitted that when they learned that the language of their African field was a tone language, they seriously questioned whether the Lord had actually called them to missionary service... A shocking number of people concerned with African languages still seem to think of tone as a species of esoteric, inscrutable, and utterly unfortunate accretion characteristic of underprivileged languages- a sort of cancerous malignity afflicting an otherwise normal linguistic organism…” (</a:t>
            </a:r>
            <a:r>
              <a:rPr lang="en-GB" dirty="0" err="1"/>
              <a:t>Welmers</a:t>
            </a:r>
            <a:r>
              <a:rPr lang="en-GB" dirty="0"/>
              <a:t> 1973:77).</a:t>
            </a:r>
          </a:p>
          <a:p>
            <a:r>
              <a:rPr lang="en-GB" dirty="0"/>
              <a:t>The above statement may not be exactly representative today in terms of the growing attention and knowledge of tone languages. However, there is a carryover of the </a:t>
            </a:r>
            <a:r>
              <a:rPr lang="en-GB" dirty="0" err="1"/>
              <a:t>mindset</a:t>
            </a:r>
            <a:r>
              <a:rPr lang="en-GB" dirty="0"/>
              <a:t> in diverse ways. We reference tones differently, account for their behaviour with different terms</a:t>
            </a:r>
            <a:r>
              <a:rPr lang="en-GB" dirty="0" smtClean="0"/>
              <a:t>.</a:t>
            </a:r>
          </a:p>
          <a:p>
            <a:endParaRPr lang="en-GB" dirty="0"/>
          </a:p>
        </p:txBody>
      </p:sp>
    </p:spTree>
    <p:extLst>
      <p:ext uri="{BB962C8B-B14F-4D97-AF65-F5344CB8AC3E}">
        <p14:creationId xmlns:p14="http://schemas.microsoft.com/office/powerpoint/2010/main" val="819960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Introduction: Basic Issues and Questions</a:t>
            </a:r>
            <a:r>
              <a:rPr lang="en-GB" dirty="0" smtClean="0"/>
              <a:t/>
            </a:r>
            <a:br>
              <a:rPr lang="en-GB" dirty="0" smtClean="0"/>
            </a:br>
            <a:endParaRPr lang="en-GB" dirty="0"/>
          </a:p>
        </p:txBody>
      </p:sp>
      <p:sp>
        <p:nvSpPr>
          <p:cNvPr id="3" name="Content Placeholder 2"/>
          <p:cNvSpPr>
            <a:spLocks noGrp="1"/>
          </p:cNvSpPr>
          <p:nvPr>
            <p:ph idx="1"/>
          </p:nvPr>
        </p:nvSpPr>
        <p:spPr/>
        <p:txBody>
          <a:bodyPr>
            <a:normAutofit/>
          </a:bodyPr>
          <a:lstStyle/>
          <a:p>
            <a:r>
              <a:rPr lang="en-GB" dirty="0" smtClean="0">
                <a:solidFill>
                  <a:srgbClr val="FF0000"/>
                </a:solidFill>
              </a:rPr>
              <a:t>Are the terminological and analytical differentiation of tones a matter of reality, nature, ideology, epistemology or phenomenology?</a:t>
            </a:r>
            <a:endParaRPr lang="en-GB" dirty="0" smtClean="0"/>
          </a:p>
          <a:p>
            <a:pPr lvl="0"/>
            <a:r>
              <a:rPr lang="en-GB" dirty="0" smtClean="0"/>
              <a:t>Epistemological </a:t>
            </a:r>
            <a:r>
              <a:rPr lang="en-GB" dirty="0"/>
              <a:t>issues: We are accustomed to seeing tones as an aberration. Therefore, we treat it differently from consonants and vowels.</a:t>
            </a:r>
          </a:p>
          <a:p>
            <a:pPr lvl="0"/>
            <a:r>
              <a:rPr lang="en-GB" dirty="0"/>
              <a:t>Could this be due to the epistemology and phenomenological foundations of linguistics? Languages that provided data to the theoretical and analytical foundations of linguistics were largely non-tonal. They therefore conditioned the norms of perception and practices that framed linguistic study.</a:t>
            </a:r>
          </a:p>
          <a:p>
            <a:endParaRPr lang="en-GB" dirty="0"/>
          </a:p>
        </p:txBody>
      </p:sp>
    </p:spTree>
    <p:extLst>
      <p:ext uri="{BB962C8B-B14F-4D97-AF65-F5344CB8AC3E}">
        <p14:creationId xmlns:p14="http://schemas.microsoft.com/office/powerpoint/2010/main" val="1026366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For instance:</a:t>
            </a:r>
            <a:br>
              <a:rPr lang="en-GB" dirty="0" smtClean="0"/>
            </a:br>
            <a:endParaRPr lang="en-GB" dirty="0"/>
          </a:p>
        </p:txBody>
      </p:sp>
      <p:sp>
        <p:nvSpPr>
          <p:cNvPr id="3" name="Content Placeholder 2"/>
          <p:cNvSpPr>
            <a:spLocks noGrp="1"/>
          </p:cNvSpPr>
          <p:nvPr>
            <p:ph idx="1"/>
          </p:nvPr>
        </p:nvSpPr>
        <p:spPr/>
        <p:txBody>
          <a:bodyPr>
            <a:normAutofit fontScale="92500" lnSpcReduction="20000"/>
          </a:bodyPr>
          <a:lstStyle/>
          <a:p>
            <a:pPr lvl="0"/>
            <a:r>
              <a:rPr lang="en-GB" dirty="0" smtClean="0"/>
              <a:t>No </a:t>
            </a:r>
            <a:r>
              <a:rPr lang="en-GB" dirty="0"/>
              <a:t>one imagines that actually occurring distinctive consonants and vowels should be omitted in writing. We sometimes advance reasons for omitting tones in writing.</a:t>
            </a:r>
          </a:p>
          <a:p>
            <a:pPr lvl="0"/>
            <a:r>
              <a:rPr lang="en-GB" dirty="0"/>
              <a:t>We treat consonants and vowels as natural and tones as riding on some other units notwithstanding the fact that pitch generation is sequenced before resonance. Could pitch in fact be basic template for organizing the flow of speech? A kind of string on which consonants and vowels are beaded?</a:t>
            </a:r>
          </a:p>
          <a:p>
            <a:pPr lvl="0"/>
            <a:r>
              <a:rPr lang="en-GB" dirty="0"/>
              <a:t>If we say that tones are </a:t>
            </a:r>
            <a:r>
              <a:rPr lang="en-GB" dirty="0" err="1"/>
              <a:t>suprasegmental</a:t>
            </a:r>
            <a:r>
              <a:rPr lang="en-GB" dirty="0"/>
              <a:t>, is it by their nature or by creation of theories, practice and conventions?</a:t>
            </a:r>
          </a:p>
          <a:p>
            <a:pPr lvl="0"/>
            <a:r>
              <a:rPr lang="en-GB" dirty="0"/>
              <a:t>We talk of lexical and grammatical function of tones but never the lexical and grammatical function of consonants and vowels (It nuances tones as special in a negative sense). </a:t>
            </a:r>
          </a:p>
          <a:p>
            <a:endParaRPr lang="en-GB" dirty="0"/>
          </a:p>
        </p:txBody>
      </p:sp>
    </p:spTree>
    <p:extLst>
      <p:ext uri="{BB962C8B-B14F-4D97-AF65-F5344CB8AC3E}">
        <p14:creationId xmlns:p14="http://schemas.microsoft.com/office/powerpoint/2010/main" val="1086358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Why do we treat tones differently?</a:t>
            </a:r>
            <a:endParaRPr lang="en-GB" dirty="0"/>
          </a:p>
        </p:txBody>
      </p:sp>
      <p:sp>
        <p:nvSpPr>
          <p:cNvPr id="3" name="Content Placeholder 2"/>
          <p:cNvSpPr>
            <a:spLocks noGrp="1"/>
          </p:cNvSpPr>
          <p:nvPr>
            <p:ph idx="1"/>
          </p:nvPr>
        </p:nvSpPr>
        <p:spPr/>
        <p:txBody>
          <a:bodyPr>
            <a:normAutofit fontScale="85000" lnSpcReduction="10000"/>
          </a:bodyPr>
          <a:lstStyle/>
          <a:p>
            <a:pPr lvl="0"/>
            <a:r>
              <a:rPr lang="en-GB" dirty="0"/>
              <a:t>It is quite seen as normal for a single consonant or vowel or their combination to be meaning bearing. We call them morphemes. We find it unusual or interesting to find tones that show similar behaviour. Sometimes, they pass unnoticed.</a:t>
            </a:r>
          </a:p>
          <a:p>
            <a:pPr lvl="0"/>
            <a:r>
              <a:rPr lang="en-GB" dirty="0"/>
              <a:t>If a tone is meaning bearing, alone or in combination with other tones or segments, it raises a flag. A </a:t>
            </a:r>
            <a:r>
              <a:rPr lang="en-GB" dirty="0" err="1"/>
              <a:t>whao</a:t>
            </a:r>
            <a:r>
              <a:rPr lang="en-GB" dirty="0"/>
              <a:t>! moment. </a:t>
            </a:r>
          </a:p>
          <a:p>
            <a:pPr lvl="0"/>
            <a:r>
              <a:rPr lang="en-GB" dirty="0"/>
              <a:t>Tones are represented as diacritics, unwittingly conventionalising the belief in their dispensability.</a:t>
            </a:r>
          </a:p>
          <a:p>
            <a:pPr lvl="0"/>
            <a:r>
              <a:rPr lang="en-GB" dirty="0"/>
              <a:t>We have long consonants, long vowels, but not long tones. Why?</a:t>
            </a:r>
          </a:p>
          <a:p>
            <a:pPr lvl="0"/>
            <a:r>
              <a:rPr lang="en-GB" dirty="0"/>
              <a:t>We can have vowel harmony or consonant harmony but never tone harmony.</a:t>
            </a:r>
          </a:p>
          <a:p>
            <a:pPr lvl="0"/>
            <a:r>
              <a:rPr lang="en-GB" dirty="0"/>
              <a:t>We talk about level tones and contour tones, but not contour consonants and vowels in the cases of affricates, double articulation, secondary articulation, diphthongs, etc.(apologies to </a:t>
            </a:r>
            <a:r>
              <a:rPr lang="en-GB" dirty="0" err="1"/>
              <a:t>autosegmental</a:t>
            </a:r>
            <a:r>
              <a:rPr lang="en-GB" dirty="0"/>
              <a:t> phonology)</a:t>
            </a:r>
          </a:p>
          <a:p>
            <a:endParaRPr lang="en-GB" dirty="0"/>
          </a:p>
        </p:txBody>
      </p:sp>
    </p:spTree>
    <p:extLst>
      <p:ext uri="{BB962C8B-B14F-4D97-AF65-F5344CB8AC3E}">
        <p14:creationId xmlns:p14="http://schemas.microsoft.com/office/powerpoint/2010/main" val="4031861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		</a:t>
            </a:r>
            <a:br>
              <a:rPr lang="en-GB" b="1" dirty="0" smtClean="0"/>
            </a:br>
            <a:r>
              <a:rPr lang="en-GB" b="1" dirty="0"/>
              <a:t>	</a:t>
            </a:r>
            <a:r>
              <a:rPr lang="en-GB" b="1" dirty="0" smtClean="0"/>
              <a:t>	</a:t>
            </a:r>
            <a:r>
              <a:rPr lang="en-GB" b="1" dirty="0" smtClean="0"/>
              <a:t>Can We Do Without Tones?</a:t>
            </a:r>
            <a:r>
              <a:rPr lang="en-GB" dirty="0" smtClean="0"/>
              <a:t/>
            </a:r>
            <a:br>
              <a:rPr lang="en-GB" dirty="0" smtClean="0"/>
            </a:br>
            <a:endParaRPr lang="en-GB" dirty="0"/>
          </a:p>
        </p:txBody>
      </p:sp>
      <p:sp>
        <p:nvSpPr>
          <p:cNvPr id="3" name="Content Placeholder 2"/>
          <p:cNvSpPr>
            <a:spLocks noGrp="1"/>
          </p:cNvSpPr>
          <p:nvPr>
            <p:ph idx="1"/>
          </p:nvPr>
        </p:nvSpPr>
        <p:spPr/>
        <p:txBody>
          <a:bodyPr>
            <a:normAutofit/>
          </a:bodyPr>
          <a:lstStyle/>
          <a:p>
            <a:r>
              <a:rPr lang="en-GB" dirty="0" smtClean="0"/>
              <a:t>There </a:t>
            </a:r>
            <a:r>
              <a:rPr lang="en-GB" dirty="0"/>
              <a:t>are a number of arguments that often form the basis for disregarding tones in writing. </a:t>
            </a:r>
          </a:p>
          <a:p>
            <a:pPr lvl="0"/>
            <a:r>
              <a:rPr lang="en-GB" dirty="0"/>
              <a:t>We don’t mark stress in English. Why should we mark tones? (A distinction between a </a:t>
            </a:r>
            <a:r>
              <a:rPr lang="en-GB" dirty="0" err="1"/>
              <a:t>culminative</a:t>
            </a:r>
            <a:r>
              <a:rPr lang="en-GB" dirty="0"/>
              <a:t> and distinctive property)</a:t>
            </a:r>
          </a:p>
          <a:p>
            <a:pPr lvl="0"/>
            <a:r>
              <a:rPr lang="en-GB" dirty="0"/>
              <a:t>It is laborious to mark tones in text, especially where one has to mark more than one tone. For ease of writing, especially in in literary texts, we can ignore tones.</a:t>
            </a:r>
          </a:p>
          <a:p>
            <a:pPr lvl="0"/>
            <a:r>
              <a:rPr lang="en-GB" dirty="0"/>
              <a:t>Marking tones is inelegant and harsh to the eyes. For ease of reading therefore, tones may be ignored.</a:t>
            </a:r>
          </a:p>
          <a:p>
            <a:endParaRPr lang="en-GB" dirty="0"/>
          </a:p>
        </p:txBody>
      </p:sp>
    </p:spTree>
    <p:extLst>
      <p:ext uri="{BB962C8B-B14F-4D97-AF65-F5344CB8AC3E}">
        <p14:creationId xmlns:p14="http://schemas.microsoft.com/office/powerpoint/2010/main" val="1869374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
            </a:r>
            <a:br>
              <a:rPr lang="en-GB" b="1" dirty="0" smtClean="0"/>
            </a:br>
            <a:r>
              <a:rPr lang="en-GB" b="1" dirty="0"/>
              <a:t>	</a:t>
            </a:r>
            <a:r>
              <a:rPr lang="en-GB" b="1" dirty="0" smtClean="0"/>
              <a:t>But Some Fundamental Problems Are</a:t>
            </a:r>
            <a:r>
              <a:rPr lang="en-GB" dirty="0" smtClean="0"/>
              <a:t/>
            </a:r>
            <a:br>
              <a:rPr lang="en-GB" dirty="0" smtClean="0"/>
            </a:br>
            <a:endParaRPr lang="en-GB" dirty="0"/>
          </a:p>
        </p:txBody>
      </p:sp>
      <p:sp>
        <p:nvSpPr>
          <p:cNvPr id="3" name="Content Placeholder 2"/>
          <p:cNvSpPr>
            <a:spLocks noGrp="1"/>
          </p:cNvSpPr>
          <p:nvPr>
            <p:ph idx="1"/>
          </p:nvPr>
        </p:nvSpPr>
        <p:spPr/>
        <p:txBody>
          <a:bodyPr>
            <a:normAutofit fontScale="92500" lnSpcReduction="10000"/>
          </a:bodyPr>
          <a:lstStyle/>
          <a:p>
            <a:pPr lvl="0"/>
            <a:r>
              <a:rPr lang="en-GB" dirty="0" smtClean="0"/>
              <a:t>Ideological </a:t>
            </a:r>
            <a:r>
              <a:rPr lang="en-GB" dirty="0"/>
              <a:t>issues in pronunciation (Anglicisation and Arabicisation, individual preferences, multiplicity of spelling systems)</a:t>
            </a:r>
          </a:p>
          <a:p>
            <a:pPr lvl="0"/>
            <a:r>
              <a:rPr lang="en-GB" dirty="0"/>
              <a:t>Spelling and orthography masking (excessive divergences and lack of familiarity with conventions)</a:t>
            </a:r>
          </a:p>
          <a:p>
            <a:pPr lvl="0"/>
            <a:r>
              <a:rPr lang="en-GB" dirty="0"/>
              <a:t>Accent prestige in enunciation (Americanisms and Eurocentrism)</a:t>
            </a:r>
          </a:p>
          <a:p>
            <a:pPr lvl="0"/>
            <a:r>
              <a:rPr lang="en-GB" dirty="0"/>
              <a:t>Dialect override in standards adoption in the media (Tending to distort the true dialectal characteristics</a:t>
            </a:r>
          </a:p>
          <a:p>
            <a:pPr lvl="0"/>
            <a:r>
              <a:rPr lang="en-GB" dirty="0"/>
              <a:t>Extreme diversity and consequences (500+ languages)</a:t>
            </a:r>
          </a:p>
          <a:p>
            <a:pPr lvl="0"/>
            <a:r>
              <a:rPr lang="en-GB" dirty="0"/>
              <a:t>No spelling checkers, no pronunciation dictionaries</a:t>
            </a:r>
          </a:p>
          <a:p>
            <a:pPr lvl="0"/>
            <a:r>
              <a:rPr lang="en-GB" dirty="0"/>
              <a:t>Poor attitudes towards indigenous languages</a:t>
            </a:r>
          </a:p>
          <a:p>
            <a:endParaRPr lang="en-GB" dirty="0"/>
          </a:p>
        </p:txBody>
      </p:sp>
    </p:spTree>
    <p:extLst>
      <p:ext uri="{BB962C8B-B14F-4D97-AF65-F5344CB8AC3E}">
        <p14:creationId xmlns:p14="http://schemas.microsoft.com/office/powerpoint/2010/main" val="648971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Tones Are Indispensable</a:t>
            </a:r>
            <a:endParaRPr lang="en-GB" dirty="0"/>
          </a:p>
        </p:txBody>
      </p:sp>
      <p:sp>
        <p:nvSpPr>
          <p:cNvPr id="3" name="Content Placeholder 2"/>
          <p:cNvSpPr>
            <a:spLocks noGrp="1"/>
          </p:cNvSpPr>
          <p:nvPr>
            <p:ph idx="1"/>
          </p:nvPr>
        </p:nvSpPr>
        <p:spPr/>
        <p:txBody>
          <a:bodyPr/>
          <a:lstStyle/>
          <a:p>
            <a:r>
              <a:rPr lang="en-GB" sz="3600" dirty="0"/>
              <a:t>We shall provide very basic reasons why marking or indicating tones should not be a matter of choice or convenience.</a:t>
            </a:r>
          </a:p>
          <a:p>
            <a:pPr lvl="0"/>
            <a:r>
              <a:rPr lang="en-GB" sz="3600" i="1" dirty="0"/>
              <a:t>Minimal tonal pairs and sets (Yoruba Examples)</a:t>
            </a:r>
            <a:endParaRPr lang="en-GB" sz="3600" dirty="0"/>
          </a:p>
          <a:p>
            <a:r>
              <a:rPr lang="en-GB" sz="3600" dirty="0"/>
              <a:t>A lot of ambiguity and confusion in speech will be created by words, phrases and sentences that are differentiated by tones alone.</a:t>
            </a:r>
          </a:p>
          <a:p>
            <a:endParaRPr lang="en-GB" dirty="0"/>
          </a:p>
        </p:txBody>
      </p:sp>
    </p:spTree>
    <p:extLst>
      <p:ext uri="{BB962C8B-B14F-4D97-AF65-F5344CB8AC3E}">
        <p14:creationId xmlns:p14="http://schemas.microsoft.com/office/powerpoint/2010/main" val="10926754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TotalTime>
  <Words>1808</Words>
  <Application>Microsoft Office PowerPoint</Application>
  <PresentationFormat>Widescreen</PresentationFormat>
  <Paragraphs>210</Paragraphs>
  <Slides>28</Slides>
  <Notes>2</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MS Gothic</vt:lpstr>
      <vt:lpstr>MS PGothic</vt:lpstr>
      <vt:lpstr>Arial</vt:lpstr>
      <vt:lpstr>Calibri</vt:lpstr>
      <vt:lpstr>Calibri Light</vt:lpstr>
      <vt:lpstr>Comic Sans MS</vt:lpstr>
      <vt:lpstr>Hiragino Sans GB W3</vt:lpstr>
      <vt:lpstr>SILDoulos IPA93</vt:lpstr>
      <vt:lpstr>Times New Roman</vt:lpstr>
      <vt:lpstr>Office Theme</vt:lpstr>
      <vt:lpstr>PowerPoint Presentation</vt:lpstr>
      <vt:lpstr>    Objectives</vt:lpstr>
      <vt:lpstr>  The Mystery of Tone</vt:lpstr>
      <vt:lpstr>Introduction: Basic Issues and Questions </vt:lpstr>
      <vt:lpstr>   For instance: </vt:lpstr>
      <vt:lpstr> Why do we treat tones differently?</vt:lpstr>
      <vt:lpstr>     Can We Do Without Tones? </vt:lpstr>
      <vt:lpstr>  But Some Fundamental Problems Are </vt:lpstr>
      <vt:lpstr>  Tones Are Indispensable</vt:lpstr>
      <vt:lpstr> We Need to Pay Attention To Tones</vt:lpstr>
      <vt:lpstr>PowerPoint Presentation</vt:lpstr>
      <vt:lpstr>PowerPoint Presentation</vt:lpstr>
      <vt:lpstr>A PERSPECTIVE ON PITCH, TONE AND INTONATION </vt:lpstr>
      <vt:lpstr>   Slicing of Speech</vt:lpstr>
      <vt:lpstr>Pitch Topography: Gradient and  modulation or contours</vt:lpstr>
      <vt:lpstr>Yanny/Laurel Illusion Explanation ...wraplab.co </vt:lpstr>
      <vt:lpstr>  Frequency Representation</vt:lpstr>
      <vt:lpstr>EMAI Statement and Yes-No Curves</vt:lpstr>
      <vt:lpstr>Pitch Aspect: Gradient and transitions </vt:lpstr>
      <vt:lpstr>Primary and secondary aspects</vt:lpstr>
      <vt:lpstr>   Function of tone </vt:lpstr>
      <vt:lpstr>    Domains</vt:lpstr>
      <vt:lpstr>     Domains</vt:lpstr>
      <vt:lpstr>     NOTE</vt:lpstr>
      <vt:lpstr>Functional Load and Collocation</vt:lpstr>
      <vt:lpstr>TEACHING AND RESEARCH: WHAT ARE THE ISSUES? </vt:lpstr>
      <vt:lpstr>   Conclusion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Prof. Egbokhare</dc:creator>
  <cp:lastModifiedBy>Prof. Egbokhare</cp:lastModifiedBy>
  <cp:revision>9</cp:revision>
  <dcterms:created xsi:type="dcterms:W3CDTF">2020-08-15T09:05:50Z</dcterms:created>
  <dcterms:modified xsi:type="dcterms:W3CDTF">2020-08-15T10:34:42Z</dcterms:modified>
</cp:coreProperties>
</file>