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3" r:id="rId3"/>
    <p:sldId id="289" r:id="rId4"/>
    <p:sldId id="264" r:id="rId5"/>
    <p:sldId id="265" r:id="rId6"/>
    <p:sldId id="266" r:id="rId7"/>
    <p:sldId id="267" r:id="rId8"/>
    <p:sldId id="268" r:id="rId9"/>
    <p:sldId id="269" r:id="rId10"/>
    <p:sldId id="256" r:id="rId11"/>
    <p:sldId id="288" r:id="rId12"/>
    <p:sldId id="257" r:id="rId13"/>
    <p:sldId id="270" r:id="rId14"/>
    <p:sldId id="260" r:id="rId15"/>
    <p:sldId id="271" r:id="rId16"/>
    <p:sldId id="274" r:id="rId17"/>
    <p:sldId id="278" r:id="rId18"/>
    <p:sldId id="262" r:id="rId19"/>
    <p:sldId id="259" r:id="rId20"/>
    <p:sldId id="276" r:id="rId21"/>
    <p:sldId id="293" r:id="rId22"/>
    <p:sldId id="277" r:id="rId23"/>
    <p:sldId id="272" r:id="rId24"/>
    <p:sldId id="273" r:id="rId25"/>
    <p:sldId id="275" r:id="rId26"/>
    <p:sldId id="281" r:id="rId27"/>
    <p:sldId id="279" r:id="rId28"/>
    <p:sldId id="285" r:id="rId29"/>
    <p:sldId id="280" r:id="rId30"/>
    <p:sldId id="282" r:id="rId31"/>
    <p:sldId id="283" r:id="rId32"/>
    <p:sldId id="284" r:id="rId33"/>
    <p:sldId id="294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9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0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1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2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1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4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8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3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2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0CBEE-686B-443D-BA9C-A7C8D1F60BCA}" type="datetimeFigureOut">
              <a:rPr lang="en-GB" smtClean="0"/>
              <a:pPr/>
              <a:t>19/09/2020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C714-6390-4A6C-8B8A-9924874D46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physics/wav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75340562_DOING_PHONETICS_WITH_COMPUTER_INTRODUCING_PRAAT_AND_ITS_APPLICATION_TO_PHONOLOGY_OF_ENGLIS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jlcnet.com/journals/ijlc/Vol_7_No_1_June_2019/3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emola.jolayemi@uat.edu.n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jlcnet.com/journals/ijlc/Vol_7_No_1_June_2019/3.pdf" TargetMode="External"/><Relationship Id="rId2" Type="http://schemas.openxmlformats.org/officeDocument/2006/relationships/hyperlink" Target="https://www.researchgate.net/publication/275340562_DOING_PHONETICS_WITH_COMPUTER_INTRODUCING_PRAAT_AND_ITS_APPLICATION_TO_PHONOLOGY_OF_ENGLIS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yjus.com/physics/wav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AN FAED\Documents\University of Africa\UAT\UoA\UOA PICS\DSC017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3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8915400" cy="3810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COMPUTERS, OSCILLOGRAMS, SPECTROGRAMS, FOR SPEECH ACOUSTICS ANALYSIS AND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RESEARCH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" y="50336"/>
            <a:ext cx="8001000" cy="172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" y="4572000"/>
            <a:ext cx="866959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9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685800"/>
            <a:ext cx="48768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COMPUTERS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2152539">
            <a:off x="1755991" y="1335721"/>
            <a:ext cx="685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19343112">
            <a:off x="2740771" y="1329997"/>
            <a:ext cx="685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133600"/>
            <a:ext cx="2286000" cy="3581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Hardware</a:t>
            </a:r>
          </a:p>
          <a:p>
            <a:pPr algn="l"/>
            <a:r>
              <a:rPr lang="en-US" sz="3200" dirty="0" smtClean="0"/>
              <a:t>Laptops</a:t>
            </a:r>
          </a:p>
          <a:p>
            <a:pPr algn="l"/>
            <a:r>
              <a:rPr lang="en-US" sz="3200" dirty="0" smtClean="0"/>
              <a:t>Desktops</a:t>
            </a:r>
          </a:p>
          <a:p>
            <a:pPr algn="l"/>
            <a:r>
              <a:rPr lang="en-US" sz="3200" dirty="0" smtClean="0"/>
              <a:t>Palmtops</a:t>
            </a:r>
          </a:p>
          <a:p>
            <a:pPr algn="l"/>
            <a:r>
              <a:rPr lang="en-US" sz="3200" dirty="0" smtClean="0"/>
              <a:t>Notebooks</a:t>
            </a:r>
          </a:p>
          <a:p>
            <a:pPr algn="l"/>
            <a:r>
              <a:rPr lang="en-US" sz="3200" dirty="0" smtClean="0"/>
              <a:t>Handsets</a:t>
            </a:r>
          </a:p>
          <a:p>
            <a:pPr algn="l"/>
            <a:r>
              <a:rPr lang="en-US" sz="3200" dirty="0" smtClean="0"/>
              <a:t>Etc.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0" y="2133600"/>
            <a:ext cx="4800600" cy="434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Software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(for speech acoustics)</a:t>
            </a:r>
          </a:p>
          <a:p>
            <a:pPr algn="l"/>
            <a:r>
              <a:rPr lang="en-US" sz="3200" dirty="0" smtClean="0"/>
              <a:t>Audacity</a:t>
            </a:r>
          </a:p>
          <a:p>
            <a:pPr algn="l"/>
            <a:r>
              <a:rPr lang="en-US" sz="3200" dirty="0" smtClean="0"/>
              <a:t>PRAAT</a:t>
            </a:r>
          </a:p>
          <a:p>
            <a:pPr algn="l"/>
            <a:r>
              <a:rPr lang="en-US" sz="3200" dirty="0" err="1" smtClean="0"/>
              <a:t>WaveSurfer</a:t>
            </a:r>
            <a:endParaRPr lang="en-US" sz="3200" dirty="0" smtClean="0"/>
          </a:p>
          <a:p>
            <a:pPr algn="l"/>
            <a:r>
              <a:rPr lang="en-US" sz="3200" dirty="0" smtClean="0"/>
              <a:t>WASP</a:t>
            </a:r>
          </a:p>
          <a:p>
            <a:pPr algn="l"/>
            <a:r>
              <a:rPr lang="en-US" sz="3200" dirty="0" smtClean="0"/>
              <a:t>SFS</a:t>
            </a:r>
          </a:p>
          <a:p>
            <a:pPr algn="l"/>
            <a:r>
              <a:rPr lang="en-US" sz="3200" dirty="0" smtClean="0"/>
              <a:t>Speech Analyzer</a:t>
            </a:r>
          </a:p>
          <a:p>
            <a:pPr algn="l"/>
            <a:r>
              <a:rPr lang="en-US" sz="3200" dirty="0" err="1" smtClean="0"/>
              <a:t>lingWAVES</a:t>
            </a:r>
            <a:endParaRPr lang="en-US" sz="3200" dirty="0" smtClean="0"/>
          </a:p>
          <a:p>
            <a:pPr algn="l"/>
            <a:r>
              <a:rPr lang="en-US" sz="3200" dirty="0" smtClean="0"/>
              <a:t>Etc</a:t>
            </a:r>
            <a:r>
              <a:rPr lang="en-US" sz="3200" dirty="0"/>
              <a:t>.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27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5562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SPEECH PHYSICS TERMS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rgbClr val="002060"/>
                </a:solidFill>
              </a:rPr>
              <a:t>Acoustics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rgbClr val="002060"/>
                </a:solidFill>
              </a:rPr>
              <a:t>Waves &amp; </a:t>
            </a:r>
            <a:r>
              <a:rPr lang="en-US" sz="3200" dirty="0" err="1" smtClean="0">
                <a:solidFill>
                  <a:srgbClr val="002060"/>
                </a:solidFill>
              </a:rPr>
              <a:t>Oscillograms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Fundamental Frequency (F</a:t>
            </a:r>
            <a:r>
              <a:rPr lang="en-US" sz="3200" i="1" dirty="0">
                <a:solidFill>
                  <a:srgbClr val="002060"/>
                </a:solidFill>
              </a:rPr>
              <a:t>0</a:t>
            </a:r>
            <a:r>
              <a:rPr lang="en-US" sz="3200" dirty="0">
                <a:solidFill>
                  <a:srgbClr val="002060"/>
                </a:solidFill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rgbClr val="002060"/>
                </a:solidFill>
              </a:rPr>
              <a:t>Harmonics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rgbClr val="002060"/>
                </a:solidFill>
              </a:rPr>
              <a:t>Formants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rgbClr val="002060"/>
                </a:solidFill>
              </a:rPr>
              <a:t>Amplitude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Intensity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rgbClr val="002060"/>
                </a:solidFill>
              </a:rPr>
              <a:t>Spectrograms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1076"/>
            <a:ext cx="685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SOME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SPEECH PHYSICS TERMS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 smtClean="0">
                <a:solidFill>
                  <a:srgbClr val="FF0000"/>
                </a:solidFill>
              </a:rPr>
              <a:t>Acoustics: </a:t>
            </a:r>
            <a:r>
              <a:rPr lang="en-US" sz="4000" dirty="0" smtClean="0">
                <a:solidFill>
                  <a:srgbClr val="002060"/>
                </a:solidFill>
              </a:rPr>
              <a:t>This a branch of 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physics that deals with the 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study of mechanical waves in 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the production and propagation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of sounds. It also has to do with 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sound-based concepts such as: </a:t>
            </a:r>
            <a:r>
              <a:rPr lang="en-US" sz="4000" dirty="0" smtClean="0">
                <a:solidFill>
                  <a:srgbClr val="C00000"/>
                </a:solidFill>
              </a:rPr>
              <a:t>vibrations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smtClean="0">
                <a:solidFill>
                  <a:srgbClr val="C00000"/>
                </a:solidFill>
              </a:rPr>
              <a:t>resonances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n-US" sz="4000" dirty="0" err="1" smtClean="0">
                <a:solidFill>
                  <a:srgbClr val="C00000"/>
                </a:solidFill>
              </a:rPr>
              <a:t>infrasounds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and </a:t>
            </a:r>
            <a:r>
              <a:rPr lang="en-US" sz="4000" dirty="0" smtClean="0">
                <a:solidFill>
                  <a:srgbClr val="C00000"/>
                </a:solidFill>
              </a:rPr>
              <a:t>ultrasounds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  <a:p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113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2) Waves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83820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Major vehicle that transports sounds from one point to the other. It’s displacement of pressure in the physical materials (gases, liquids or solids) causes sounds. Here, it’s called </a:t>
            </a:r>
            <a:r>
              <a:rPr lang="en-US" sz="3200" b="1" dirty="0" smtClean="0"/>
              <a:t>Speech</a:t>
            </a:r>
            <a:r>
              <a:rPr lang="en-US" sz="3200" dirty="0" smtClean="0"/>
              <a:t> </a:t>
            </a:r>
            <a:r>
              <a:rPr lang="en-US" sz="3200" b="1" dirty="0" smtClean="0"/>
              <a:t>Sound Waves</a:t>
            </a:r>
            <a:r>
              <a:rPr lang="en-US" sz="3200" dirty="0" smtClean="0"/>
              <a:t>, activated by the </a:t>
            </a:r>
            <a:r>
              <a:rPr lang="en-US" sz="3200" b="1" dirty="0" smtClean="0"/>
              <a:t>Vocal folds</a:t>
            </a:r>
            <a:r>
              <a:rPr lang="en-US" sz="3200" dirty="0" smtClean="0"/>
              <a:t>.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2384425" cy="247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otched Right Arrow 5"/>
          <p:cNvSpPr/>
          <p:nvPr/>
        </p:nvSpPr>
        <p:spPr>
          <a:xfrm rot="7923731">
            <a:off x="4423758" y="4324653"/>
            <a:ext cx="1464923" cy="638302"/>
          </a:xfrm>
          <a:prstGeom prst="notchedRightArrow">
            <a:avLst>
              <a:gd name="adj1" fmla="val 5982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743200" y="457200"/>
            <a:ext cx="5105400" cy="381000"/>
          </a:xfrm>
          <a:custGeom>
            <a:avLst/>
            <a:gdLst>
              <a:gd name="connsiteX0" fmla="*/ 0 w 5014451"/>
              <a:gd name="connsiteY0" fmla="*/ 8843 h 540277"/>
              <a:gd name="connsiteX1" fmla="*/ 73742 w 5014451"/>
              <a:gd name="connsiteY1" fmla="*/ 126831 h 540277"/>
              <a:gd name="connsiteX2" fmla="*/ 117987 w 5014451"/>
              <a:gd name="connsiteY2" fmla="*/ 230069 h 540277"/>
              <a:gd name="connsiteX3" fmla="*/ 191729 w 5014451"/>
              <a:gd name="connsiteY3" fmla="*/ 348056 h 540277"/>
              <a:gd name="connsiteX4" fmla="*/ 280219 w 5014451"/>
              <a:gd name="connsiteY4" fmla="*/ 377553 h 540277"/>
              <a:gd name="connsiteX5" fmla="*/ 324464 w 5014451"/>
              <a:gd name="connsiteY5" fmla="*/ 392302 h 540277"/>
              <a:gd name="connsiteX6" fmla="*/ 368709 w 5014451"/>
              <a:gd name="connsiteY6" fmla="*/ 407050 h 540277"/>
              <a:gd name="connsiteX7" fmla="*/ 575187 w 5014451"/>
              <a:gd name="connsiteY7" fmla="*/ 392302 h 540277"/>
              <a:gd name="connsiteX8" fmla="*/ 619432 w 5014451"/>
              <a:gd name="connsiteY8" fmla="*/ 377553 h 540277"/>
              <a:gd name="connsiteX9" fmla="*/ 648929 w 5014451"/>
              <a:gd name="connsiteY9" fmla="*/ 333308 h 540277"/>
              <a:gd name="connsiteX10" fmla="*/ 693174 w 5014451"/>
              <a:gd name="connsiteY10" fmla="*/ 230069 h 540277"/>
              <a:gd name="connsiteX11" fmla="*/ 737419 w 5014451"/>
              <a:gd name="connsiteY11" fmla="*/ 171076 h 540277"/>
              <a:gd name="connsiteX12" fmla="*/ 781664 w 5014451"/>
              <a:gd name="connsiteY12" fmla="*/ 156327 h 540277"/>
              <a:gd name="connsiteX13" fmla="*/ 914400 w 5014451"/>
              <a:gd name="connsiteY13" fmla="*/ 38340 h 540277"/>
              <a:gd name="connsiteX14" fmla="*/ 1017638 w 5014451"/>
              <a:gd name="connsiteY14" fmla="*/ 53089 h 540277"/>
              <a:gd name="connsiteX15" fmla="*/ 1061884 w 5014451"/>
              <a:gd name="connsiteY15" fmla="*/ 67837 h 540277"/>
              <a:gd name="connsiteX16" fmla="*/ 1120877 w 5014451"/>
              <a:gd name="connsiteY16" fmla="*/ 82585 h 540277"/>
              <a:gd name="connsiteX17" fmla="*/ 1165122 w 5014451"/>
              <a:gd name="connsiteY17" fmla="*/ 112082 h 540277"/>
              <a:gd name="connsiteX18" fmla="*/ 1224116 w 5014451"/>
              <a:gd name="connsiteY18" fmla="*/ 156327 h 540277"/>
              <a:gd name="connsiteX19" fmla="*/ 1268361 w 5014451"/>
              <a:gd name="connsiteY19" fmla="*/ 171076 h 540277"/>
              <a:gd name="connsiteX20" fmla="*/ 1371600 w 5014451"/>
              <a:gd name="connsiteY20" fmla="*/ 244818 h 540277"/>
              <a:gd name="connsiteX21" fmla="*/ 1415845 w 5014451"/>
              <a:gd name="connsiteY21" fmla="*/ 259566 h 540277"/>
              <a:gd name="connsiteX22" fmla="*/ 1445342 w 5014451"/>
              <a:gd name="connsiteY22" fmla="*/ 303811 h 540277"/>
              <a:gd name="connsiteX23" fmla="*/ 1651819 w 5014451"/>
              <a:gd name="connsiteY23" fmla="*/ 392302 h 540277"/>
              <a:gd name="connsiteX24" fmla="*/ 1725561 w 5014451"/>
              <a:gd name="connsiteY24" fmla="*/ 407050 h 540277"/>
              <a:gd name="connsiteX25" fmla="*/ 1814051 w 5014451"/>
              <a:gd name="connsiteY25" fmla="*/ 436547 h 540277"/>
              <a:gd name="connsiteX26" fmla="*/ 1902542 w 5014451"/>
              <a:gd name="connsiteY26" fmla="*/ 421798 h 540277"/>
              <a:gd name="connsiteX27" fmla="*/ 1946787 w 5014451"/>
              <a:gd name="connsiteY27" fmla="*/ 407050 h 540277"/>
              <a:gd name="connsiteX28" fmla="*/ 2035277 w 5014451"/>
              <a:gd name="connsiteY28" fmla="*/ 392302 h 540277"/>
              <a:gd name="connsiteX29" fmla="*/ 2212258 w 5014451"/>
              <a:gd name="connsiteY29" fmla="*/ 303811 h 540277"/>
              <a:gd name="connsiteX30" fmla="*/ 2256503 w 5014451"/>
              <a:gd name="connsiteY30" fmla="*/ 274314 h 540277"/>
              <a:gd name="connsiteX31" fmla="*/ 2330245 w 5014451"/>
              <a:gd name="connsiteY31" fmla="*/ 141579 h 540277"/>
              <a:gd name="connsiteX32" fmla="*/ 2359742 w 5014451"/>
              <a:gd name="connsiteY32" fmla="*/ 82585 h 540277"/>
              <a:gd name="connsiteX33" fmla="*/ 2374490 w 5014451"/>
              <a:gd name="connsiteY33" fmla="*/ 23592 h 540277"/>
              <a:gd name="connsiteX34" fmla="*/ 2654709 w 5014451"/>
              <a:gd name="connsiteY34" fmla="*/ 82585 h 540277"/>
              <a:gd name="connsiteX35" fmla="*/ 2698954 w 5014451"/>
              <a:gd name="connsiteY35" fmla="*/ 112082 h 540277"/>
              <a:gd name="connsiteX36" fmla="*/ 2713703 w 5014451"/>
              <a:gd name="connsiteY36" fmla="*/ 156327 h 540277"/>
              <a:gd name="connsiteX37" fmla="*/ 2816942 w 5014451"/>
              <a:gd name="connsiteY37" fmla="*/ 230069 h 540277"/>
              <a:gd name="connsiteX38" fmla="*/ 2861187 w 5014451"/>
              <a:gd name="connsiteY38" fmla="*/ 244818 h 540277"/>
              <a:gd name="connsiteX39" fmla="*/ 2949677 w 5014451"/>
              <a:gd name="connsiteY39" fmla="*/ 303811 h 540277"/>
              <a:gd name="connsiteX40" fmla="*/ 3008671 w 5014451"/>
              <a:gd name="connsiteY40" fmla="*/ 333308 h 540277"/>
              <a:gd name="connsiteX41" fmla="*/ 3097161 w 5014451"/>
              <a:gd name="connsiteY41" fmla="*/ 392302 h 540277"/>
              <a:gd name="connsiteX42" fmla="*/ 3156154 w 5014451"/>
              <a:gd name="connsiteY42" fmla="*/ 421798 h 540277"/>
              <a:gd name="connsiteX43" fmla="*/ 3244645 w 5014451"/>
              <a:gd name="connsiteY43" fmla="*/ 480792 h 540277"/>
              <a:gd name="connsiteX44" fmla="*/ 3524864 w 5014451"/>
              <a:gd name="connsiteY44" fmla="*/ 495540 h 540277"/>
              <a:gd name="connsiteX45" fmla="*/ 3657600 w 5014451"/>
              <a:gd name="connsiteY45" fmla="*/ 510289 h 540277"/>
              <a:gd name="connsiteX46" fmla="*/ 3731342 w 5014451"/>
              <a:gd name="connsiteY46" fmla="*/ 539785 h 540277"/>
              <a:gd name="connsiteX47" fmla="*/ 3864077 w 5014451"/>
              <a:gd name="connsiteY47" fmla="*/ 525037 h 540277"/>
              <a:gd name="connsiteX48" fmla="*/ 3878825 w 5014451"/>
              <a:gd name="connsiteY48" fmla="*/ 480792 h 540277"/>
              <a:gd name="connsiteX49" fmla="*/ 3893574 w 5014451"/>
              <a:gd name="connsiteY49" fmla="*/ 421798 h 540277"/>
              <a:gd name="connsiteX50" fmla="*/ 3923071 w 5014451"/>
              <a:gd name="connsiteY50" fmla="*/ 362805 h 540277"/>
              <a:gd name="connsiteX51" fmla="*/ 3937819 w 5014451"/>
              <a:gd name="connsiteY51" fmla="*/ 318560 h 540277"/>
              <a:gd name="connsiteX52" fmla="*/ 3982064 w 5014451"/>
              <a:gd name="connsiteY52" fmla="*/ 289063 h 540277"/>
              <a:gd name="connsiteX53" fmla="*/ 4070554 w 5014451"/>
              <a:gd name="connsiteY53" fmla="*/ 215321 h 540277"/>
              <a:gd name="connsiteX54" fmla="*/ 4129548 w 5014451"/>
              <a:gd name="connsiteY54" fmla="*/ 200573 h 540277"/>
              <a:gd name="connsiteX55" fmla="*/ 4748980 w 5014451"/>
              <a:gd name="connsiteY55" fmla="*/ 215321 h 540277"/>
              <a:gd name="connsiteX56" fmla="*/ 4837471 w 5014451"/>
              <a:gd name="connsiteY56" fmla="*/ 274314 h 540277"/>
              <a:gd name="connsiteX57" fmla="*/ 4881716 w 5014451"/>
              <a:gd name="connsiteY57" fmla="*/ 318560 h 540277"/>
              <a:gd name="connsiteX58" fmla="*/ 4955458 w 5014451"/>
              <a:gd name="connsiteY58" fmla="*/ 421798 h 540277"/>
              <a:gd name="connsiteX59" fmla="*/ 4970206 w 5014451"/>
              <a:gd name="connsiteY59" fmla="*/ 466043 h 540277"/>
              <a:gd name="connsiteX60" fmla="*/ 5014451 w 5014451"/>
              <a:gd name="connsiteY60" fmla="*/ 525037 h 54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14451" h="540277">
                <a:moveTo>
                  <a:pt x="0" y="8843"/>
                </a:moveTo>
                <a:cubicBezTo>
                  <a:pt x="24581" y="48172"/>
                  <a:pt x="62494" y="81837"/>
                  <a:pt x="73742" y="126831"/>
                </a:cubicBezTo>
                <a:cubicBezTo>
                  <a:pt x="97965" y="223726"/>
                  <a:pt x="72720" y="150852"/>
                  <a:pt x="117987" y="230069"/>
                </a:cubicBezTo>
                <a:cubicBezTo>
                  <a:pt x="136207" y="261953"/>
                  <a:pt x="159191" y="326364"/>
                  <a:pt x="191729" y="348056"/>
                </a:cubicBezTo>
                <a:cubicBezTo>
                  <a:pt x="217599" y="365303"/>
                  <a:pt x="250722" y="367721"/>
                  <a:pt x="280219" y="377553"/>
                </a:cubicBezTo>
                <a:lnTo>
                  <a:pt x="324464" y="392302"/>
                </a:lnTo>
                <a:lnTo>
                  <a:pt x="368709" y="407050"/>
                </a:lnTo>
                <a:cubicBezTo>
                  <a:pt x="437535" y="402134"/>
                  <a:pt x="506658" y="400364"/>
                  <a:pt x="575187" y="392302"/>
                </a:cubicBezTo>
                <a:cubicBezTo>
                  <a:pt x="590627" y="390486"/>
                  <a:pt x="607293" y="387265"/>
                  <a:pt x="619432" y="377553"/>
                </a:cubicBezTo>
                <a:cubicBezTo>
                  <a:pt x="633273" y="366480"/>
                  <a:pt x="639097" y="348056"/>
                  <a:pt x="648929" y="333308"/>
                </a:cubicBezTo>
                <a:cubicBezTo>
                  <a:pt x="663266" y="290296"/>
                  <a:pt x="667138" y="271726"/>
                  <a:pt x="693174" y="230069"/>
                </a:cubicBezTo>
                <a:cubicBezTo>
                  <a:pt x="706202" y="209225"/>
                  <a:pt x="718536" y="186812"/>
                  <a:pt x="737419" y="171076"/>
                </a:cubicBezTo>
                <a:cubicBezTo>
                  <a:pt x="749362" y="161124"/>
                  <a:pt x="766916" y="161243"/>
                  <a:pt x="781664" y="156327"/>
                </a:cubicBezTo>
                <a:cubicBezTo>
                  <a:pt x="882688" y="55303"/>
                  <a:pt x="835445" y="90976"/>
                  <a:pt x="914400" y="38340"/>
                </a:cubicBezTo>
                <a:cubicBezTo>
                  <a:pt x="948813" y="43256"/>
                  <a:pt x="983551" y="46272"/>
                  <a:pt x="1017638" y="53089"/>
                </a:cubicBezTo>
                <a:cubicBezTo>
                  <a:pt x="1032882" y="56138"/>
                  <a:pt x="1046936" y="63566"/>
                  <a:pt x="1061884" y="67837"/>
                </a:cubicBezTo>
                <a:cubicBezTo>
                  <a:pt x="1081374" y="73405"/>
                  <a:pt x="1101213" y="77669"/>
                  <a:pt x="1120877" y="82585"/>
                </a:cubicBezTo>
                <a:cubicBezTo>
                  <a:pt x="1135625" y="92417"/>
                  <a:pt x="1150698" y="101779"/>
                  <a:pt x="1165122" y="112082"/>
                </a:cubicBezTo>
                <a:cubicBezTo>
                  <a:pt x="1185124" y="126369"/>
                  <a:pt x="1202774" y="144131"/>
                  <a:pt x="1224116" y="156327"/>
                </a:cubicBezTo>
                <a:cubicBezTo>
                  <a:pt x="1237614" y="164040"/>
                  <a:pt x="1254456" y="164123"/>
                  <a:pt x="1268361" y="171076"/>
                </a:cubicBezTo>
                <a:cubicBezTo>
                  <a:pt x="1314012" y="193902"/>
                  <a:pt x="1324839" y="218098"/>
                  <a:pt x="1371600" y="244818"/>
                </a:cubicBezTo>
                <a:cubicBezTo>
                  <a:pt x="1385098" y="252531"/>
                  <a:pt x="1401097" y="254650"/>
                  <a:pt x="1415845" y="259566"/>
                </a:cubicBezTo>
                <a:cubicBezTo>
                  <a:pt x="1425677" y="274314"/>
                  <a:pt x="1432002" y="292139"/>
                  <a:pt x="1445342" y="303811"/>
                </a:cubicBezTo>
                <a:cubicBezTo>
                  <a:pt x="1519970" y="369110"/>
                  <a:pt x="1553864" y="372712"/>
                  <a:pt x="1651819" y="392302"/>
                </a:cubicBezTo>
                <a:cubicBezTo>
                  <a:pt x="1676400" y="397218"/>
                  <a:pt x="1701377" y="400454"/>
                  <a:pt x="1725561" y="407050"/>
                </a:cubicBezTo>
                <a:cubicBezTo>
                  <a:pt x="1755558" y="415231"/>
                  <a:pt x="1814051" y="436547"/>
                  <a:pt x="1814051" y="436547"/>
                </a:cubicBezTo>
                <a:cubicBezTo>
                  <a:pt x="1843548" y="431631"/>
                  <a:pt x="1873350" y="428285"/>
                  <a:pt x="1902542" y="421798"/>
                </a:cubicBezTo>
                <a:cubicBezTo>
                  <a:pt x="1917718" y="418426"/>
                  <a:pt x="1931611" y="410422"/>
                  <a:pt x="1946787" y="407050"/>
                </a:cubicBezTo>
                <a:cubicBezTo>
                  <a:pt x="1975978" y="400563"/>
                  <a:pt x="2005780" y="397218"/>
                  <a:pt x="2035277" y="392302"/>
                </a:cubicBezTo>
                <a:cubicBezTo>
                  <a:pt x="2157398" y="351595"/>
                  <a:pt x="2097898" y="380052"/>
                  <a:pt x="2212258" y="303811"/>
                </a:cubicBezTo>
                <a:lnTo>
                  <a:pt x="2256503" y="274314"/>
                </a:lnTo>
                <a:cubicBezTo>
                  <a:pt x="2297287" y="151960"/>
                  <a:pt x="2228820" y="344429"/>
                  <a:pt x="2330245" y="141579"/>
                </a:cubicBezTo>
                <a:lnTo>
                  <a:pt x="2359742" y="82585"/>
                </a:lnTo>
                <a:cubicBezTo>
                  <a:pt x="2364658" y="62921"/>
                  <a:pt x="2354529" y="27115"/>
                  <a:pt x="2374490" y="23592"/>
                </a:cubicBezTo>
                <a:cubicBezTo>
                  <a:pt x="2632859" y="-22002"/>
                  <a:pt x="2554318" y="-1074"/>
                  <a:pt x="2654709" y="82585"/>
                </a:cubicBezTo>
                <a:cubicBezTo>
                  <a:pt x="2668326" y="93933"/>
                  <a:pt x="2684206" y="102250"/>
                  <a:pt x="2698954" y="112082"/>
                </a:cubicBezTo>
                <a:cubicBezTo>
                  <a:pt x="2703870" y="126830"/>
                  <a:pt x="2703751" y="144384"/>
                  <a:pt x="2713703" y="156327"/>
                </a:cubicBezTo>
                <a:cubicBezTo>
                  <a:pt x="2718480" y="162060"/>
                  <a:pt x="2801565" y="222380"/>
                  <a:pt x="2816942" y="230069"/>
                </a:cubicBezTo>
                <a:cubicBezTo>
                  <a:pt x="2830847" y="237021"/>
                  <a:pt x="2847597" y="237268"/>
                  <a:pt x="2861187" y="244818"/>
                </a:cubicBezTo>
                <a:cubicBezTo>
                  <a:pt x="2892176" y="262034"/>
                  <a:pt x="2917969" y="287957"/>
                  <a:pt x="2949677" y="303811"/>
                </a:cubicBezTo>
                <a:cubicBezTo>
                  <a:pt x="2969342" y="313643"/>
                  <a:pt x="2989818" y="321996"/>
                  <a:pt x="3008671" y="333308"/>
                </a:cubicBezTo>
                <a:cubicBezTo>
                  <a:pt x="3039070" y="351547"/>
                  <a:pt x="3065453" y="376448"/>
                  <a:pt x="3097161" y="392302"/>
                </a:cubicBezTo>
                <a:cubicBezTo>
                  <a:pt x="3116825" y="402134"/>
                  <a:pt x="3138264" y="409019"/>
                  <a:pt x="3156154" y="421798"/>
                </a:cubicBezTo>
                <a:cubicBezTo>
                  <a:pt x="3203299" y="455472"/>
                  <a:pt x="3186646" y="475519"/>
                  <a:pt x="3244645" y="480792"/>
                </a:cubicBezTo>
                <a:cubicBezTo>
                  <a:pt x="3337796" y="489260"/>
                  <a:pt x="3431458" y="490624"/>
                  <a:pt x="3524864" y="495540"/>
                </a:cubicBezTo>
                <a:cubicBezTo>
                  <a:pt x="3569109" y="500456"/>
                  <a:pt x="3614071" y="500961"/>
                  <a:pt x="3657600" y="510289"/>
                </a:cubicBezTo>
                <a:cubicBezTo>
                  <a:pt x="3683486" y="515836"/>
                  <a:pt x="3704935" y="537899"/>
                  <a:pt x="3731342" y="539785"/>
                </a:cubicBezTo>
                <a:cubicBezTo>
                  <a:pt x="3775746" y="542957"/>
                  <a:pt x="3819832" y="529953"/>
                  <a:pt x="3864077" y="525037"/>
                </a:cubicBezTo>
                <a:cubicBezTo>
                  <a:pt x="3868993" y="510289"/>
                  <a:pt x="3874554" y="495740"/>
                  <a:pt x="3878825" y="480792"/>
                </a:cubicBezTo>
                <a:cubicBezTo>
                  <a:pt x="3884394" y="461302"/>
                  <a:pt x="3886457" y="440777"/>
                  <a:pt x="3893574" y="421798"/>
                </a:cubicBezTo>
                <a:cubicBezTo>
                  <a:pt x="3901294" y="401212"/>
                  <a:pt x="3914410" y="383013"/>
                  <a:pt x="3923071" y="362805"/>
                </a:cubicBezTo>
                <a:cubicBezTo>
                  <a:pt x="3929195" y="348516"/>
                  <a:pt x="3928108" y="330699"/>
                  <a:pt x="3937819" y="318560"/>
                </a:cubicBezTo>
                <a:cubicBezTo>
                  <a:pt x="3948892" y="304719"/>
                  <a:pt x="3968447" y="300411"/>
                  <a:pt x="3982064" y="289063"/>
                </a:cubicBezTo>
                <a:cubicBezTo>
                  <a:pt x="4019583" y="257797"/>
                  <a:pt x="4025323" y="234706"/>
                  <a:pt x="4070554" y="215321"/>
                </a:cubicBezTo>
                <a:cubicBezTo>
                  <a:pt x="4089185" y="207336"/>
                  <a:pt x="4109883" y="205489"/>
                  <a:pt x="4129548" y="200573"/>
                </a:cubicBezTo>
                <a:lnTo>
                  <a:pt x="4748980" y="215321"/>
                </a:lnTo>
                <a:cubicBezTo>
                  <a:pt x="4784240" y="218994"/>
                  <a:pt x="4812404" y="249246"/>
                  <a:pt x="4837471" y="274314"/>
                </a:cubicBezTo>
                <a:cubicBezTo>
                  <a:pt x="4852219" y="289063"/>
                  <a:pt x="4868142" y="302724"/>
                  <a:pt x="4881716" y="318560"/>
                </a:cubicBezTo>
                <a:cubicBezTo>
                  <a:pt x="4909157" y="350574"/>
                  <a:pt x="4932113" y="386781"/>
                  <a:pt x="4955458" y="421798"/>
                </a:cubicBezTo>
                <a:cubicBezTo>
                  <a:pt x="4960374" y="436546"/>
                  <a:pt x="4963254" y="452138"/>
                  <a:pt x="4970206" y="466043"/>
                </a:cubicBezTo>
                <a:cubicBezTo>
                  <a:pt x="4986883" y="499397"/>
                  <a:pt x="4993710" y="504296"/>
                  <a:pt x="5014451" y="52503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4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" y="228600"/>
            <a:ext cx="70485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		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		in speech acoustics				</a:t>
            </a:r>
            <a:r>
              <a:rPr lang="en-US" sz="3200" b="1" dirty="0" smtClean="0">
                <a:solidFill>
                  <a:srgbClr val="FF0000"/>
                </a:solidFill>
              </a:rPr>
              <a:t>Periodic: Repeat themselves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		</a:t>
            </a:r>
            <a:r>
              <a:rPr lang="en-US" sz="3200" dirty="0" smtClean="0"/>
              <a:t> result in vowel &amp; voiced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Waves	 </a:t>
            </a:r>
            <a:r>
              <a:rPr lang="en-US" sz="3200" dirty="0" smtClean="0"/>
              <a:t>consonant sounds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		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		Aperiodic: Don’t Repeat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	themselves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/>
              <a:t> result in voiceless consonant</a:t>
            </a:r>
          </a:p>
          <a:p>
            <a:r>
              <a:rPr lang="en-US" sz="3200" dirty="0" smtClean="0"/>
              <a:t>		sounds, noises, and pauses</a:t>
            </a:r>
          </a:p>
          <a:p>
            <a:endParaRPr lang="en-GB" dirty="0"/>
          </a:p>
        </p:txBody>
      </p:sp>
      <p:sp>
        <p:nvSpPr>
          <p:cNvPr id="3" name="Left Brace 2"/>
          <p:cNvSpPr/>
          <p:nvPr/>
        </p:nvSpPr>
        <p:spPr>
          <a:xfrm>
            <a:off x="1451487" y="1295400"/>
            <a:ext cx="533400" cy="2438400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4980" y="145782"/>
            <a:ext cx="2388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2b) Waves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6200"/>
            <a:ext cx="6019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2c) Waves - </a:t>
            </a:r>
            <a:r>
              <a:rPr lang="en-US" sz="4000" b="1" dirty="0" err="1" smtClean="0">
                <a:solidFill>
                  <a:srgbClr val="FF0000"/>
                </a:solidFill>
              </a:rPr>
              <a:t>Oscillogram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Registration </a:t>
            </a:r>
            <a:r>
              <a:rPr lang="en-US" sz="4000" dirty="0" smtClean="0"/>
              <a:t>or </a:t>
            </a:r>
            <a:r>
              <a:rPr lang="en-US" sz="4000" dirty="0" smtClean="0">
                <a:solidFill>
                  <a:srgbClr val="C00000"/>
                </a:solidFill>
              </a:rPr>
              <a:t>presentation</a:t>
            </a:r>
            <a:r>
              <a:rPr lang="en-US" sz="4000" dirty="0" smtClean="0"/>
              <a:t> of waves.</a:t>
            </a:r>
          </a:p>
          <a:p>
            <a:r>
              <a:rPr lang="en-US" sz="4000" dirty="0" smtClean="0"/>
              <a:t>In the forms of spikes, </a:t>
            </a:r>
            <a:r>
              <a:rPr lang="en-US" sz="4000" dirty="0"/>
              <a:t>excursions </a:t>
            </a:r>
            <a:r>
              <a:rPr lang="en-US" sz="4000" dirty="0" smtClean="0"/>
              <a:t>or waveforms of the sound waves. Speech </a:t>
            </a:r>
            <a:r>
              <a:rPr lang="en-US" sz="4000" dirty="0" err="1" smtClean="0"/>
              <a:t>oscillograms</a:t>
            </a:r>
            <a:r>
              <a:rPr lang="en-US" sz="4000" dirty="0" smtClean="0"/>
              <a:t> are generated by  measuring computer software: PRAAT, SFS, WASP, </a:t>
            </a:r>
            <a:r>
              <a:rPr lang="en-US" sz="4000" dirty="0" err="1" smtClean="0"/>
              <a:t>LINGwaves</a:t>
            </a:r>
            <a:r>
              <a:rPr lang="en-US" sz="4000" dirty="0" smtClean="0"/>
              <a:t>, Speech Analyzer, Audacity, etc.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722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685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2c) Waves - </a:t>
            </a:r>
            <a:r>
              <a:rPr lang="en-US" sz="4000" b="1" dirty="0" err="1" smtClean="0">
                <a:solidFill>
                  <a:srgbClr val="FF0000"/>
                </a:solidFill>
              </a:rPr>
              <a:t>Oscillogram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From a speech </a:t>
            </a:r>
            <a:r>
              <a:rPr lang="en-US" sz="3200" dirty="0" err="1" smtClean="0"/>
              <a:t>oscillogram</a:t>
            </a:r>
            <a:r>
              <a:rPr lang="en-US" sz="3200" dirty="0" smtClean="0"/>
              <a:t>, you can read or see long excursions representing high amplitude sounds such as the vowel and voiced consonant sounds.</a:t>
            </a:r>
          </a:p>
          <a:p>
            <a:r>
              <a:rPr lang="en-US" sz="3200" dirty="0" smtClean="0"/>
              <a:t>Inversely, you can also read or see short or </a:t>
            </a:r>
            <a:r>
              <a:rPr lang="en-US" sz="3200" dirty="0"/>
              <a:t>no </a:t>
            </a:r>
            <a:r>
              <a:rPr lang="en-US" sz="3200" dirty="0" smtClean="0"/>
              <a:t>excursions representing voiceless sounds, noises or pauses.</a:t>
            </a:r>
            <a:endParaRPr lang="en-GB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4459784"/>
            <a:ext cx="8001000" cy="172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010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SPEECH PHYSICS TERMS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3) Fundamental </a:t>
            </a:r>
            <a:r>
              <a:rPr lang="en-US" sz="3200" b="1" dirty="0">
                <a:solidFill>
                  <a:srgbClr val="FF0000"/>
                </a:solidFill>
              </a:rPr>
              <a:t>Frequency </a:t>
            </a:r>
            <a:r>
              <a:rPr lang="en-US" sz="3200" dirty="0">
                <a:solidFill>
                  <a:srgbClr val="FF0000"/>
                </a:solidFill>
              </a:rPr>
              <a:t>(F</a:t>
            </a:r>
            <a:r>
              <a:rPr lang="en-US" sz="3200" i="1" dirty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):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A simple wave (sinusoidal) produced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smtClean="0">
                <a:solidFill>
                  <a:srgbClr val="002060"/>
                </a:solidFill>
              </a:rPr>
              <a:t>by a single oscillation.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Gives the tone (pitch) that we hear.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Measured in Hertz (Hz). </a:t>
            </a:r>
          </a:p>
          <a:p>
            <a:pPr marL="457200" indent="-457200"/>
            <a:endParaRPr lang="en-US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Also called speech curves, sine waves,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or waveforms.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1295400"/>
            <a:ext cx="4686300" cy="685800"/>
            <a:chOff x="0" y="0"/>
            <a:chExt cx="4686300" cy="6858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2352675" cy="685800"/>
              <a:chOff x="0" y="0"/>
              <a:chExt cx="2352675" cy="6858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1181100" cy="676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050" y="0"/>
                <a:ext cx="1190625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333625" y="0"/>
              <a:ext cx="2352675" cy="685800"/>
              <a:chOff x="0" y="0"/>
              <a:chExt cx="2352675" cy="6858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1181100" cy="676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050" y="0"/>
                <a:ext cx="1190625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1" name="Straight Connector 10"/>
          <p:cNvCxnSpPr/>
          <p:nvPr/>
        </p:nvCxnSpPr>
        <p:spPr>
          <a:xfrm>
            <a:off x="762000" y="1223962"/>
            <a:ext cx="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43100" y="1219200"/>
            <a:ext cx="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6096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SOME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SPEECH PHYSICS TERMS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4) Harmonics: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</a:rPr>
              <a:t>A multiple of sine waves in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en-US" sz="3600" dirty="0" smtClean="0">
                <a:solidFill>
                  <a:srgbClr val="002060"/>
                </a:solidFill>
              </a:rPr>
              <a:t>their repetitive manner of 	the continuous oscillation.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</a:rPr>
              <a:t>There are harmonics in every 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	multiple occurrence of the 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	vibrating waves.</a:t>
            </a:r>
            <a:r>
              <a:rPr lang="en-US" sz="3600" i="1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</a:rPr>
              <a:t>They represent the acoustic 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	energy of a sound in gray 	or dark </a:t>
            </a:r>
            <a:r>
              <a:rPr lang="en-US" sz="3600" dirty="0" err="1" smtClean="0">
                <a:solidFill>
                  <a:srgbClr val="002060"/>
                </a:solidFill>
              </a:rPr>
              <a:t>colour</a:t>
            </a:r>
            <a:r>
              <a:rPr lang="en-US" sz="3600" dirty="0" smtClean="0">
                <a:solidFill>
                  <a:srgbClr val="002060"/>
                </a:solidFill>
              </a:rPr>
              <a:t> across the 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	spectrogram of the sound.</a:t>
            </a:r>
          </a:p>
          <a:p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WHAT</a:t>
            </a:r>
            <a:r>
              <a:rPr lang="en-US" sz="4000" dirty="0" smtClean="0">
                <a:solidFill>
                  <a:srgbClr val="FF0000"/>
                </a:solidFill>
              </a:rPr>
              <a:t> IS COMPUTER OR </a:t>
            </a:r>
            <a:r>
              <a:rPr lang="en-US" sz="4000" b="1" dirty="0" smtClean="0">
                <a:solidFill>
                  <a:srgbClr val="FF0000"/>
                </a:solidFill>
              </a:rPr>
              <a:t>ACOUSTIC</a:t>
            </a:r>
            <a:r>
              <a:rPr lang="en-US" sz="4000" dirty="0" smtClean="0">
                <a:solidFill>
                  <a:srgbClr val="FF0000"/>
                </a:solidFill>
              </a:rPr>
              <a:t> OR SPECTROGRAPHIC </a:t>
            </a:r>
            <a:r>
              <a:rPr lang="en-US" sz="4000" b="1" dirty="0" smtClean="0">
                <a:solidFill>
                  <a:srgbClr val="FF0000"/>
                </a:solidFill>
              </a:rPr>
              <a:t>ANALYSIS</a:t>
            </a:r>
            <a:r>
              <a:rPr lang="en-US" sz="4000" dirty="0" smtClean="0">
                <a:solidFill>
                  <a:srgbClr val="FF0000"/>
                </a:solidFill>
              </a:rPr>
              <a:t> AND </a:t>
            </a:r>
            <a:r>
              <a:rPr lang="en-US" sz="4000" b="1" dirty="0" smtClean="0">
                <a:solidFill>
                  <a:srgbClr val="FF0000"/>
                </a:solidFill>
              </a:rPr>
              <a:t>HOW</a:t>
            </a:r>
            <a:r>
              <a:rPr lang="en-US" sz="4000" dirty="0" smtClean="0">
                <a:solidFill>
                  <a:srgbClr val="FF0000"/>
                </a:solidFill>
              </a:rPr>
              <a:t> CAN THIS BE DONE IN RESEARCH?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6858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SOME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</a:rPr>
              <a:t>SPEECH PHYSICS TERMS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5) Formants: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002060"/>
                </a:solidFill>
              </a:rPr>
              <a:t>This is a function of the harmonics.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002060"/>
                </a:solidFill>
              </a:rPr>
              <a:t>But here, the acoustic energy is </a:t>
            </a:r>
          </a:p>
          <a:p>
            <a:r>
              <a:rPr lang="en-US" sz="3400" dirty="0" smtClean="0">
                <a:solidFill>
                  <a:srgbClr val="002060"/>
                </a:solidFill>
              </a:rPr>
              <a:t>	concentrated on particular </a:t>
            </a:r>
          </a:p>
          <a:p>
            <a:r>
              <a:rPr lang="en-US" sz="3400" dirty="0" smtClean="0">
                <a:solidFill>
                  <a:srgbClr val="002060"/>
                </a:solidFill>
              </a:rPr>
              <a:t>	frequencies of the sounds.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002060"/>
                </a:solidFill>
              </a:rPr>
              <a:t>This is owing to the sound </a:t>
            </a:r>
          </a:p>
          <a:p>
            <a:r>
              <a:rPr lang="en-US" sz="3400" dirty="0">
                <a:solidFill>
                  <a:srgbClr val="002060"/>
                </a:solidFill>
              </a:rPr>
              <a:t>	</a:t>
            </a:r>
            <a:r>
              <a:rPr lang="en-US" sz="3400" dirty="0" smtClean="0">
                <a:solidFill>
                  <a:srgbClr val="002060"/>
                </a:solidFill>
              </a:rPr>
              <a:t>resonances occasioned in the </a:t>
            </a:r>
          </a:p>
          <a:p>
            <a:r>
              <a:rPr lang="en-US" sz="3400" dirty="0">
                <a:solidFill>
                  <a:srgbClr val="002060"/>
                </a:solidFill>
              </a:rPr>
              <a:t>	</a:t>
            </a:r>
            <a:r>
              <a:rPr lang="en-US" sz="3400" dirty="0" smtClean="0">
                <a:solidFill>
                  <a:srgbClr val="FF0000"/>
                </a:solidFill>
              </a:rPr>
              <a:t>vocal tract</a:t>
            </a:r>
            <a:r>
              <a:rPr lang="en-US" sz="3400" dirty="0" smtClean="0">
                <a:solidFill>
                  <a:srgbClr val="002060"/>
                </a:solidFill>
              </a:rPr>
              <a:t>, which </a:t>
            </a:r>
            <a:r>
              <a:rPr lang="en-US" sz="3400" dirty="0" smtClean="0">
                <a:solidFill>
                  <a:srgbClr val="FF0000"/>
                </a:solidFill>
              </a:rPr>
              <a:t>differentiate</a:t>
            </a:r>
            <a:r>
              <a:rPr lang="en-US" sz="3400" dirty="0" smtClean="0">
                <a:solidFill>
                  <a:srgbClr val="002060"/>
                </a:solidFill>
              </a:rPr>
              <a:t> 	the </a:t>
            </a:r>
            <a:r>
              <a:rPr lang="en-US" sz="3400" dirty="0" smtClean="0">
                <a:solidFill>
                  <a:srgbClr val="FF0000"/>
                </a:solidFill>
              </a:rPr>
              <a:t>individual voices</a:t>
            </a:r>
            <a:r>
              <a:rPr lang="en-US" sz="34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002060"/>
                </a:solidFill>
              </a:rPr>
              <a:t>Formants occur at an interval of 1000/1100Hz.</a:t>
            </a:r>
          </a:p>
          <a:p>
            <a:endParaRPr lang="en-GB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" y="1182975"/>
            <a:ext cx="5509338" cy="31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Spectrogram: Harmonics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&amp; Formants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26" y="4572000"/>
            <a:ext cx="547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Source: </a:t>
            </a:r>
            <a:r>
              <a:rPr lang="en-US" sz="2800" dirty="0" err="1" smtClean="0"/>
              <a:t>Jolayemi</a:t>
            </a:r>
            <a:r>
              <a:rPr lang="en-US" sz="2800" dirty="0"/>
              <a:t> </a:t>
            </a:r>
            <a:r>
              <a:rPr lang="en-US" sz="2800" dirty="0" smtClean="0"/>
              <a:t>(September, 2020).</a:t>
            </a:r>
          </a:p>
          <a:p>
            <a:r>
              <a:rPr lang="en-US" sz="2800" dirty="0" smtClean="0"/>
              <a:t> </a:t>
            </a:r>
            <a:r>
              <a:rPr lang="en-US" sz="2800" i="1" dirty="0" smtClean="0"/>
              <a:t>Insight. </a:t>
            </a:r>
            <a:r>
              <a:rPr lang="en-US" sz="2800" dirty="0"/>
              <a:t>APPN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8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5b) Formants:</a:t>
            </a: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On many vowel sounds, there is an </a:t>
            </a:r>
          </a:p>
          <a:p>
            <a:r>
              <a:rPr lang="en-US" sz="3200" dirty="0" smtClean="0"/>
              <a:t>     average of 3 formants: F1, F2 and F3.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They appear as very </a:t>
            </a:r>
            <a:r>
              <a:rPr lang="en-US" sz="3200" dirty="0" smtClean="0">
                <a:solidFill>
                  <a:srgbClr val="FF0000"/>
                </a:solidFill>
              </a:rPr>
              <a:t>dark</a:t>
            </a:r>
            <a:r>
              <a:rPr lang="en-US" sz="3200" dirty="0" smtClean="0"/>
              <a:t> bands or </a:t>
            </a:r>
          </a:p>
          <a:p>
            <a:r>
              <a:rPr lang="en-US" sz="3200" dirty="0" smtClean="0"/>
              <a:t>   curves </a:t>
            </a:r>
            <a:r>
              <a:rPr lang="en-US" sz="3200" dirty="0">
                <a:solidFill>
                  <a:srgbClr val="FF0000"/>
                </a:solidFill>
              </a:rPr>
              <a:t>from below the </a:t>
            </a:r>
            <a:r>
              <a:rPr lang="en-US" sz="3200" dirty="0" smtClean="0">
                <a:solidFill>
                  <a:srgbClr val="FF0000"/>
                </a:solidFill>
              </a:rPr>
              <a:t>spectrograms</a:t>
            </a:r>
            <a:r>
              <a:rPr lang="en-US" sz="32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O</a:t>
            </a:r>
            <a:r>
              <a:rPr lang="en-US" sz="3200" dirty="0" smtClean="0"/>
              <a:t>ccur only in </a:t>
            </a:r>
            <a:r>
              <a:rPr lang="en-US" sz="3200" dirty="0" smtClean="0">
                <a:solidFill>
                  <a:srgbClr val="FF0000"/>
                </a:solidFill>
              </a:rPr>
              <a:t>voiced</a:t>
            </a:r>
            <a:r>
              <a:rPr lang="en-US" sz="3200" dirty="0" smtClean="0"/>
              <a:t> speech sounds.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88392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Source: </a:t>
            </a:r>
            <a:r>
              <a:rPr lang="en-US" sz="2800" dirty="0" err="1" smtClean="0"/>
              <a:t>Jolayemi</a:t>
            </a:r>
            <a:r>
              <a:rPr lang="en-US" sz="2800" dirty="0"/>
              <a:t> </a:t>
            </a:r>
            <a:r>
              <a:rPr lang="en-US" sz="2800" dirty="0" smtClean="0"/>
              <a:t>(September, 2020). </a:t>
            </a:r>
          </a:p>
          <a:p>
            <a:r>
              <a:rPr lang="en-US" sz="2800" i="1" dirty="0"/>
              <a:t>	 </a:t>
            </a:r>
            <a:r>
              <a:rPr lang="en-US" sz="2800" i="1" dirty="0" smtClean="0"/>
              <a:t>   Insight. </a:t>
            </a:r>
            <a:r>
              <a:rPr lang="en-US" sz="2800" dirty="0"/>
              <a:t>APPN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081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61722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701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SPEECH PHYSICS TERMS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) Amplitude: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This is the height of vibrating  (sound) </a:t>
            </a:r>
          </a:p>
          <a:p>
            <a:r>
              <a:rPr lang="en-US" sz="3200" dirty="0" smtClean="0"/>
              <a:t>   waves that represents the loudness of</a:t>
            </a:r>
          </a:p>
          <a:p>
            <a:r>
              <a:rPr lang="en-US" sz="3200" dirty="0" smtClean="0"/>
              <a:t>    the sound.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It’s across the vertical line of the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waveforms.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It’s measured in Decibels (</a:t>
            </a:r>
            <a:r>
              <a:rPr lang="en-US" sz="3200" dirty="0" err="1" smtClean="0"/>
              <a:t>Db</a:t>
            </a:r>
            <a:r>
              <a:rPr lang="en-US" sz="3200" dirty="0" smtClean="0"/>
              <a:t>)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295400" y="6019800"/>
            <a:ext cx="5152501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457200" indent="-457200" algn="just"/>
            <a:r>
              <a:rPr lang="en-GB" sz="2800" u="sng" dirty="0" smtClean="0">
                <a:hlinkClick r:id="rId3"/>
              </a:rPr>
              <a:t>https</a:t>
            </a:r>
            <a:r>
              <a:rPr lang="en-GB" sz="2800" u="sng" dirty="0">
                <a:hlinkClick r:id="rId3"/>
              </a:rPr>
              <a:t>://byjus.com/physics/waves</a:t>
            </a:r>
            <a:r>
              <a:rPr lang="en-GB" sz="2800" u="sng" dirty="0" smtClean="0">
                <a:hlinkClick r:id="rId3"/>
              </a:rPr>
              <a:t>/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01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Source: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516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51076"/>
            <a:ext cx="670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SOME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SPEECH PHYSICS TERMS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7) Intensity: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</a:rPr>
              <a:t>This is also the function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4000" dirty="0" smtClean="0">
                <a:solidFill>
                  <a:srgbClr val="002060"/>
                </a:solidFill>
              </a:rPr>
              <a:t>of the amplitude.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</a:rPr>
              <a:t>It translates the rate of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4000" dirty="0" smtClean="0">
                <a:solidFill>
                  <a:srgbClr val="002060"/>
                </a:solidFill>
              </a:rPr>
              <a:t>acoustic energy flow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4000" dirty="0" smtClean="0">
                <a:solidFill>
                  <a:srgbClr val="002060"/>
                </a:solidFill>
              </a:rPr>
              <a:t>of a sound (how intense).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</a:rPr>
              <a:t>It is represented by curves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4000" dirty="0" smtClean="0">
                <a:solidFill>
                  <a:srgbClr val="002060"/>
                </a:solidFill>
              </a:rPr>
              <a:t>on the sound spectrogram.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6019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SOME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SPEECH PHYSICS TERMS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) Spectrogram: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The slate on which acoustic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information is written, read and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interpreted.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T</a:t>
            </a:r>
            <a:r>
              <a:rPr lang="en-US" sz="3200" dirty="0" smtClean="0">
                <a:solidFill>
                  <a:srgbClr val="002060"/>
                </a:solidFill>
              </a:rPr>
              <a:t>he spectra presentation and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analysis of acoustic signals that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project all the physics speech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terms explained above, apart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from the </a:t>
            </a:r>
            <a:r>
              <a:rPr lang="en-US" sz="3200" dirty="0" err="1" smtClean="0">
                <a:solidFill>
                  <a:srgbClr val="002060"/>
                </a:solidFill>
              </a:rPr>
              <a:t>oscillogram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Below are the spectrograms of: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Elizade</a:t>
            </a:r>
            <a:r>
              <a:rPr lang="en-US" sz="3200" dirty="0" smtClean="0">
                <a:solidFill>
                  <a:srgbClr val="FF0000"/>
                </a:solidFill>
              </a:rPr>
              <a:t> University </a:t>
            </a:r>
            <a:r>
              <a:rPr lang="en-US" sz="3200" dirty="0" smtClean="0">
                <a:solidFill>
                  <a:srgbClr val="002060"/>
                </a:solidFill>
              </a:rPr>
              <a:t>and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Babcock University.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9154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978" y="4344412"/>
            <a:ext cx="886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</a:t>
            </a:r>
            <a:r>
              <a:rPr lang="en-US" sz="2800" dirty="0" smtClean="0"/>
              <a:t>: ‘</a:t>
            </a:r>
            <a:r>
              <a:rPr lang="en-US" sz="2800" dirty="0" err="1" smtClean="0"/>
              <a:t>Demola</a:t>
            </a:r>
            <a:r>
              <a:rPr lang="en-US" sz="2800" dirty="0" smtClean="0"/>
              <a:t> </a:t>
            </a:r>
            <a:r>
              <a:rPr lang="en-US" sz="2800" dirty="0" err="1" smtClean="0"/>
              <a:t>Jolayemi</a:t>
            </a:r>
            <a:r>
              <a:rPr lang="en-US" sz="2800" dirty="0" smtClean="0"/>
              <a:t>, p. 20. </a:t>
            </a:r>
            <a:r>
              <a:rPr lang="en-US" sz="2800" i="1" dirty="0" smtClean="0"/>
              <a:t>English Language Teaching Today, </a:t>
            </a:r>
            <a:r>
              <a:rPr lang="en-US" sz="2800" dirty="0" smtClean="0"/>
              <a:t>Dec 2013, </a:t>
            </a:r>
            <a:r>
              <a:rPr lang="en-US" sz="2800" i="1" dirty="0" smtClean="0"/>
              <a:t>10(</a:t>
            </a:r>
            <a:r>
              <a:rPr lang="en-US" sz="2800" dirty="0" smtClean="0"/>
              <a:t>1), 12-21. </a:t>
            </a:r>
            <a:r>
              <a:rPr lang="en-GB" sz="2400" u="sng" dirty="0">
                <a:hlinkClick r:id="rId3"/>
              </a:rPr>
              <a:t>https://www.researchgate.net/publication/275340562_DOING_PHONETICS_WITH_COMPUTER_INTRODUCING_PRAAT_AND_ITS_APPLICATION_TO_PHONOLOGY_OF_ENGLISH</a:t>
            </a:r>
            <a:endParaRPr lang="en-GB" sz="2400" dirty="0"/>
          </a:p>
          <a:p>
            <a:endParaRPr lang="en-US" sz="28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1025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SPECTROGRAM OF: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“ELIZADE UNIVERSITY”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15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48" y="4792920"/>
            <a:ext cx="8938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</a:t>
            </a:r>
            <a:r>
              <a:rPr lang="en-US" sz="2800" dirty="0" smtClean="0"/>
              <a:t>: </a:t>
            </a:r>
            <a:r>
              <a:rPr lang="en-US" sz="2800" dirty="0" err="1" smtClean="0"/>
              <a:t>Jolayemi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Oyinloye</a:t>
            </a:r>
            <a:r>
              <a:rPr lang="en-US" sz="2800" dirty="0"/>
              <a:t>,</a:t>
            </a:r>
            <a:r>
              <a:rPr lang="en-US" sz="2800" dirty="0" smtClean="0"/>
              <a:t> p. 25. </a:t>
            </a:r>
            <a:r>
              <a:rPr lang="en-US" sz="2800" i="1" dirty="0" smtClean="0"/>
              <a:t>International </a:t>
            </a:r>
            <a:r>
              <a:rPr lang="en-US" sz="2800" i="1" dirty="0"/>
              <a:t>Journal of Linguistics and </a:t>
            </a:r>
            <a:r>
              <a:rPr lang="en-US" sz="2800" i="1" dirty="0" smtClean="0"/>
              <a:t>Communication, </a:t>
            </a:r>
            <a:r>
              <a:rPr lang="en-US" sz="2800" dirty="0" smtClean="0"/>
              <a:t>June </a:t>
            </a:r>
            <a:r>
              <a:rPr lang="en-US" sz="2800" dirty="0"/>
              <a:t>2019, </a:t>
            </a:r>
            <a:r>
              <a:rPr lang="en-US" sz="2800" i="1" dirty="0" smtClean="0"/>
              <a:t>7(</a:t>
            </a:r>
            <a:r>
              <a:rPr lang="en-US" sz="2800" dirty="0" smtClean="0"/>
              <a:t>1), 17-28</a:t>
            </a:r>
          </a:p>
          <a:p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ijlcnet.com/journals/ijlc/Vol_7_No_1_June_2019/3.pdf</a:t>
            </a:r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10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SPECTROGRAM OF: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“BABCOCK UNIVERSITY ILISHAN”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98260"/>
            <a:ext cx="8839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52" y="532382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Source: </a:t>
            </a:r>
            <a:r>
              <a:rPr lang="en-US" sz="2800" dirty="0" err="1" smtClean="0"/>
              <a:t>Jolayemi</a:t>
            </a:r>
            <a:r>
              <a:rPr lang="en-US" sz="2800" dirty="0"/>
              <a:t> </a:t>
            </a:r>
            <a:r>
              <a:rPr lang="en-US" sz="2800" dirty="0" smtClean="0"/>
              <a:t>(September, 2020). </a:t>
            </a:r>
          </a:p>
          <a:p>
            <a:r>
              <a:rPr lang="en-US" sz="2800" i="1" dirty="0" smtClean="0"/>
              <a:t>Insight. </a:t>
            </a:r>
            <a:r>
              <a:rPr lang="en-US" sz="2800" dirty="0"/>
              <a:t>APPN 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SEPCTROGRAM OF “ASSOCIATION OF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PHONETICIANS AND PHONOLOGISTS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 IN NIGERIA” (APPN)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1676400"/>
            <a:ext cx="881461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OSCILLOGRAM OF: “ASSOCIATION 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OF PHONETICIANS AND 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PHONOLOGISTS IN NIGERIA” (APPN)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981" y="5867400"/>
            <a:ext cx="7671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Source: </a:t>
            </a:r>
            <a:r>
              <a:rPr lang="en-US" sz="2800" dirty="0" err="1" smtClean="0"/>
              <a:t>Jolayemi</a:t>
            </a:r>
            <a:r>
              <a:rPr lang="en-US" sz="2800" dirty="0"/>
              <a:t> </a:t>
            </a:r>
            <a:r>
              <a:rPr lang="en-US" sz="2800" dirty="0" smtClean="0"/>
              <a:t>(September, 2020). </a:t>
            </a:r>
          </a:p>
          <a:p>
            <a:r>
              <a:rPr lang="en-US" sz="2800" i="1" dirty="0" smtClean="0"/>
              <a:t>Insight. </a:t>
            </a:r>
            <a:r>
              <a:rPr lang="en-US" sz="2800" dirty="0"/>
              <a:t>APPN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936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7010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BY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'DEMOLA JOLAYEMI</a:t>
            </a:r>
          </a:p>
          <a:p>
            <a:pPr algn="ctr"/>
            <a:r>
              <a:rPr lang="en-US" sz="2800" b="1" dirty="0" smtClean="0"/>
              <a:t>PhD </a:t>
            </a:r>
            <a:r>
              <a:rPr lang="en-US" sz="2800" b="1" i="1" dirty="0" smtClean="0"/>
              <a:t>cum </a:t>
            </a:r>
            <a:r>
              <a:rPr lang="en-US" sz="2800" b="1" i="1" dirty="0" smtClean="0"/>
              <a:t>laude, </a:t>
            </a:r>
            <a:r>
              <a:rPr lang="en-US" sz="2800" b="1" dirty="0" smtClean="0"/>
              <a:t>MNAL</a:t>
            </a:r>
            <a:endParaRPr lang="en-US" sz="2800" b="1" dirty="0" smtClean="0"/>
          </a:p>
          <a:p>
            <a:pPr algn="ctr"/>
            <a:endParaRPr lang="en-US" sz="2800" b="1" i="1" dirty="0" smtClean="0"/>
          </a:p>
          <a:p>
            <a:pPr algn="ctr"/>
            <a:r>
              <a:rPr lang="en-US" sz="2800" b="1" dirty="0" smtClean="0"/>
              <a:t>(Professor of English &amp; </a:t>
            </a:r>
            <a:r>
              <a:rPr lang="en-US" sz="2800" b="1" dirty="0" err="1" smtClean="0"/>
              <a:t>Digitised</a:t>
            </a:r>
            <a:r>
              <a:rPr lang="en-US" sz="2800" b="1" dirty="0" smtClean="0"/>
              <a:t> Linguistics)</a:t>
            </a:r>
          </a:p>
          <a:p>
            <a:pPr algn="ctr"/>
            <a:r>
              <a:rPr lang="en-US" sz="2800" b="1" dirty="0" smtClean="0"/>
              <a:t>And</a:t>
            </a:r>
          </a:p>
          <a:p>
            <a:pPr algn="ctr"/>
            <a:r>
              <a:rPr lang="en-US" sz="2800" b="1" dirty="0" smtClean="0"/>
              <a:t>The Dean, Faculty of Arts and Education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>
                <a:hlinkClick r:id="rId2"/>
              </a:rPr>
              <a:t>d</a:t>
            </a:r>
            <a:r>
              <a:rPr lang="en-US" sz="2800" b="1" dirty="0" smtClean="0">
                <a:hlinkClick r:id="rId2"/>
              </a:rPr>
              <a:t>emola.jolayemi@uat.edu.ng</a:t>
            </a:r>
            <a:endParaRPr lang="en-US" sz="2800" b="1" dirty="0" smtClean="0"/>
          </a:p>
          <a:p>
            <a:pPr algn="ctr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82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RESEARCH IMPLICATIONS OR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APPLICATIONS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Provision of Acoustic evidence for:</a:t>
            </a:r>
          </a:p>
          <a:p>
            <a:r>
              <a:rPr lang="en-US" sz="3200" dirty="0" smtClean="0"/>
              <a:t>Syntax: Types of Sentences</a:t>
            </a:r>
          </a:p>
          <a:p>
            <a:endParaRPr lang="en-US" sz="3200" dirty="0" smtClean="0"/>
          </a:p>
          <a:p>
            <a:r>
              <a:rPr lang="en-US" sz="3200" dirty="0" smtClean="0"/>
              <a:t>Pragmatics: Utterance verification</a:t>
            </a:r>
          </a:p>
          <a:p>
            <a:endParaRPr lang="en-US" sz="3200" dirty="0" smtClean="0"/>
          </a:p>
          <a:p>
            <a:r>
              <a:rPr lang="en-US" sz="3200" dirty="0" smtClean="0"/>
              <a:t>Semantics: Disambiguation</a:t>
            </a:r>
          </a:p>
        </p:txBody>
      </p:sp>
    </p:spTree>
    <p:extLst>
      <p:ext uri="{BB962C8B-B14F-4D97-AF65-F5344CB8AC3E}">
        <p14:creationId xmlns:p14="http://schemas.microsoft.com/office/powerpoint/2010/main" val="27120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76200"/>
            <a:ext cx="6553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RESEARCH IMPLICATIONS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OR APPLICATIONS</a:t>
            </a:r>
          </a:p>
          <a:p>
            <a:r>
              <a:rPr lang="en-US" sz="3200" dirty="0" smtClean="0"/>
              <a:t>Acoustics Investigations into:</a:t>
            </a:r>
          </a:p>
          <a:p>
            <a:r>
              <a:rPr lang="en-US" sz="3200" dirty="0" err="1" smtClean="0"/>
              <a:t>Autosegmental</a:t>
            </a:r>
            <a:r>
              <a:rPr lang="en-US" sz="3200" dirty="0" smtClean="0"/>
              <a:t> Features:-</a:t>
            </a:r>
          </a:p>
          <a:p>
            <a:r>
              <a:rPr lang="en-US" sz="3200" dirty="0" smtClean="0"/>
              <a:t>Intonation Pattern</a:t>
            </a:r>
          </a:p>
          <a:p>
            <a:r>
              <a:rPr lang="en-US" sz="3200" dirty="0" smtClean="0"/>
              <a:t>Stress Pattern</a:t>
            </a:r>
          </a:p>
          <a:p>
            <a:r>
              <a:rPr lang="en-US" sz="3200" dirty="0" smtClean="0"/>
              <a:t>Tone Pattern</a:t>
            </a:r>
          </a:p>
          <a:p>
            <a:r>
              <a:rPr lang="en-US" sz="3200" dirty="0" smtClean="0"/>
              <a:t>Pauses</a:t>
            </a:r>
          </a:p>
          <a:p>
            <a:r>
              <a:rPr lang="en-US" sz="3200" dirty="0" smtClean="0"/>
              <a:t>Silence</a:t>
            </a:r>
          </a:p>
          <a:p>
            <a:endParaRPr lang="en-US" sz="3200" dirty="0" smtClean="0"/>
          </a:p>
          <a:p>
            <a:r>
              <a:rPr lang="en-US" sz="3200" dirty="0" smtClean="0"/>
              <a:t>By taking the readings of the:</a:t>
            </a:r>
          </a:p>
          <a:p>
            <a:r>
              <a:rPr lang="en-US" sz="3200" dirty="0" smtClean="0"/>
              <a:t>F0s (in </a:t>
            </a:r>
            <a:r>
              <a:rPr lang="en-US" sz="3200" dirty="0" err="1" smtClean="0"/>
              <a:t>Htz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Intensity (in </a:t>
            </a:r>
            <a:r>
              <a:rPr lang="en-US" sz="3200" dirty="0" err="1" smtClean="0"/>
              <a:t>Dbs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Duration (in </a:t>
            </a:r>
            <a:r>
              <a:rPr lang="en-US" sz="3200" dirty="0" err="1" smtClean="0"/>
              <a:t>Secs</a:t>
            </a:r>
            <a:r>
              <a:rPr lang="en-US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41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RESEARCH IMPLICATIONS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OR APPLICATIONS</a:t>
            </a:r>
          </a:p>
          <a:p>
            <a:r>
              <a:rPr lang="en-US" sz="3200" dirty="0" smtClean="0"/>
              <a:t>Acoustics Investigations into:</a:t>
            </a:r>
          </a:p>
          <a:p>
            <a:r>
              <a:rPr lang="en-US" sz="3200" dirty="0" smtClean="0"/>
              <a:t>Segments:-</a:t>
            </a:r>
          </a:p>
          <a:p>
            <a:endParaRPr lang="en-US" sz="3200" dirty="0" smtClean="0"/>
          </a:p>
          <a:p>
            <a:r>
              <a:rPr lang="en-US" sz="3200" dirty="0" smtClean="0"/>
              <a:t>Vowels</a:t>
            </a:r>
          </a:p>
          <a:p>
            <a:r>
              <a:rPr lang="en-US" sz="3200" dirty="0" smtClean="0"/>
              <a:t>Voiced Consonants</a:t>
            </a:r>
          </a:p>
          <a:p>
            <a:r>
              <a:rPr lang="en-US" sz="3200" dirty="0" smtClean="0"/>
              <a:t>Voiceless Consonants</a:t>
            </a:r>
          </a:p>
          <a:p>
            <a:r>
              <a:rPr lang="en-US" sz="3200" dirty="0" smtClean="0"/>
              <a:t>Voice Onset Time (VOT)</a:t>
            </a:r>
          </a:p>
        </p:txBody>
      </p:sp>
    </p:spTree>
    <p:extLst>
      <p:ext uri="{BB962C8B-B14F-4D97-AF65-F5344CB8AC3E}">
        <p14:creationId xmlns:p14="http://schemas.microsoft.com/office/powerpoint/2010/main" val="7797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REAL-TIME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DEMONSTRATION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USING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PRAAT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6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SUMMARY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57200"/>
            <a:ext cx="5562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I have made efforts to tell:</a:t>
            </a:r>
          </a:p>
          <a:p>
            <a:pPr algn="just"/>
            <a:r>
              <a:rPr lang="en-US" sz="3200" dirty="0" smtClean="0"/>
              <a:t>what </a:t>
            </a:r>
            <a:r>
              <a:rPr lang="en-US" sz="3200" b="1" dirty="0" smtClean="0"/>
              <a:t>computer</a:t>
            </a:r>
            <a:r>
              <a:rPr lang="en-US" sz="3200" dirty="0" smtClean="0"/>
              <a:t> or </a:t>
            </a:r>
            <a:r>
              <a:rPr lang="en-US" sz="3200" b="1" dirty="0" smtClean="0"/>
              <a:t>acoustic</a:t>
            </a:r>
            <a:r>
              <a:rPr lang="en-US" sz="3200" dirty="0" smtClean="0"/>
              <a:t> </a:t>
            </a:r>
          </a:p>
          <a:p>
            <a:pPr algn="just"/>
            <a:r>
              <a:rPr lang="en-US" sz="3200" dirty="0" smtClean="0"/>
              <a:t>or spectrographic </a:t>
            </a:r>
            <a:r>
              <a:rPr lang="en-US" sz="3200" b="1" dirty="0" smtClean="0"/>
              <a:t>analysis</a:t>
            </a:r>
            <a:r>
              <a:rPr lang="en-US" sz="3200" dirty="0" smtClean="0"/>
              <a:t> is;</a:t>
            </a:r>
          </a:p>
          <a:p>
            <a:pPr algn="just"/>
            <a:r>
              <a:rPr lang="en-US" sz="3200" dirty="0" smtClean="0"/>
              <a:t>and </a:t>
            </a:r>
            <a:r>
              <a:rPr lang="en-US" sz="3200" b="1" dirty="0" smtClean="0"/>
              <a:t>how</a:t>
            </a:r>
            <a:r>
              <a:rPr lang="en-US" sz="3200" dirty="0" smtClean="0"/>
              <a:t> it can be done in research, illustrating </a:t>
            </a:r>
            <a:r>
              <a:rPr lang="en-US" sz="3200" dirty="0" smtClean="0"/>
              <a:t>with </a:t>
            </a:r>
            <a:r>
              <a:rPr lang="en-US" sz="3200" dirty="0"/>
              <a:t>7 self-generated </a:t>
            </a:r>
            <a:r>
              <a:rPr lang="en-US" sz="3200" dirty="0" err="1" smtClean="0"/>
              <a:t>oscillograms</a:t>
            </a:r>
            <a:r>
              <a:rPr lang="en-US" sz="3200" dirty="0" smtClean="0"/>
              <a:t> &amp; spectrograms. I hope you have made some sense out of it. I </a:t>
            </a:r>
            <a:r>
              <a:rPr lang="en-US" sz="3200" dirty="0"/>
              <a:t>also hope </a:t>
            </a:r>
            <a:r>
              <a:rPr lang="en-US" sz="3200" dirty="0" smtClean="0"/>
              <a:t>I have sufficiently confused you to want to run to the next book and </a:t>
            </a:r>
            <a:r>
              <a:rPr lang="en-US" sz="3200" dirty="0" err="1" smtClean="0"/>
              <a:t>url</a:t>
            </a:r>
            <a:r>
              <a:rPr lang="en-US" sz="3200" dirty="0" smtClean="0"/>
              <a:t> on speech acoustics!!!	</a:t>
            </a:r>
            <a:r>
              <a:rPr lang="en-US" sz="3200" b="1" dirty="0" smtClean="0"/>
              <a:t>THANK YOU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997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78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Refs, Some Books, Persons &amp; URLs to Consult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012" y="762000"/>
            <a:ext cx="86523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 smtClean="0"/>
              <a:t>Fry, DB. 1979. </a:t>
            </a:r>
            <a:r>
              <a:rPr lang="en-US" sz="2400" i="1" dirty="0" smtClean="0"/>
              <a:t>The physics of speech. </a:t>
            </a:r>
            <a:r>
              <a:rPr lang="en-US" sz="2400" dirty="0" smtClean="0"/>
              <a:t>Cambridge: CUP.</a:t>
            </a:r>
          </a:p>
          <a:p>
            <a:pPr marL="457200" indent="-457200" algn="just"/>
            <a:r>
              <a:rPr lang="en-US" sz="2400" dirty="0" err="1" smtClean="0"/>
              <a:t>Jolayemi</a:t>
            </a:r>
            <a:r>
              <a:rPr lang="en-US" sz="2400" dirty="0" smtClean="0"/>
              <a:t>, ‘</a:t>
            </a:r>
            <a:r>
              <a:rPr lang="en-US" sz="2400" dirty="0" err="1" smtClean="0"/>
              <a:t>Demola</a:t>
            </a:r>
            <a:r>
              <a:rPr lang="en-US" sz="2400" dirty="0" smtClean="0"/>
              <a:t>. (2006). </a:t>
            </a:r>
            <a:r>
              <a:rPr lang="en-US" sz="2400" i="1" dirty="0" smtClean="0"/>
              <a:t>Stress pattern of Nigeria English: An </a:t>
            </a:r>
            <a:r>
              <a:rPr lang="en-US" sz="2400" i="1" dirty="0"/>
              <a:t>e</a:t>
            </a:r>
            <a:r>
              <a:rPr lang="en-US" sz="2400" i="1" dirty="0" smtClean="0"/>
              <a:t>xperimental phonology approach. </a:t>
            </a:r>
            <a:r>
              <a:rPr lang="en-US" sz="2400" dirty="0" smtClean="0"/>
              <a:t>Gottingen, </a:t>
            </a:r>
            <a:r>
              <a:rPr lang="en-US" sz="2400" dirty="0" err="1" smtClean="0"/>
              <a:t>Germnay</a:t>
            </a:r>
            <a:r>
              <a:rPr lang="en-US" sz="2400" dirty="0" smtClean="0"/>
              <a:t>: </a:t>
            </a:r>
            <a:r>
              <a:rPr lang="en-US" sz="2400" dirty="0" err="1" smtClean="0"/>
              <a:t>Cuvillier</a:t>
            </a:r>
            <a:r>
              <a:rPr lang="en-US" sz="2400" dirty="0" smtClean="0"/>
              <a:t> </a:t>
            </a:r>
            <a:r>
              <a:rPr lang="en-US" sz="2400" dirty="0" err="1" smtClean="0"/>
              <a:t>Verlag</a:t>
            </a:r>
            <a:r>
              <a:rPr lang="en-US" sz="2400" dirty="0" smtClean="0"/>
              <a:t>.</a:t>
            </a:r>
          </a:p>
          <a:p>
            <a:pPr marL="457200" indent="-457200" algn="just"/>
            <a:endParaRPr lang="en-US" sz="2400" dirty="0" smtClean="0"/>
          </a:p>
          <a:p>
            <a:pPr marL="457200" indent="-457200" algn="just"/>
            <a:r>
              <a:rPr lang="en-US" sz="2400" dirty="0" smtClean="0"/>
              <a:t>UNILAG: </a:t>
            </a:r>
            <a:r>
              <a:rPr lang="en-US" sz="2400" dirty="0" err="1" smtClean="0"/>
              <a:t>Segun</a:t>
            </a:r>
            <a:r>
              <a:rPr lang="en-US" sz="2400" dirty="0" smtClean="0"/>
              <a:t> </a:t>
            </a:r>
            <a:r>
              <a:rPr lang="en-US" sz="2400" dirty="0" err="1" smtClean="0"/>
              <a:t>Awonusi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UI</a:t>
            </a:r>
            <a:r>
              <a:rPr lang="en-US" sz="2400" dirty="0" smtClean="0"/>
              <a:t>, Ibadan: </a:t>
            </a:r>
            <a:r>
              <a:rPr lang="en-US" sz="2400" dirty="0" err="1" smtClean="0"/>
              <a:t>Adenike</a:t>
            </a:r>
            <a:r>
              <a:rPr lang="en-US" sz="2400" dirty="0"/>
              <a:t> </a:t>
            </a:r>
            <a:r>
              <a:rPr lang="en-US" sz="2400" dirty="0" err="1" smtClean="0"/>
              <a:t>Akinjobi</a:t>
            </a:r>
            <a:r>
              <a:rPr lang="en-US" sz="2400" dirty="0" smtClean="0"/>
              <a:t>, AB, Sunday, </a:t>
            </a:r>
            <a:r>
              <a:rPr lang="en-US" sz="2400" dirty="0" err="1" smtClean="0"/>
              <a:t>Bunmi</a:t>
            </a:r>
            <a:r>
              <a:rPr lang="en-US" sz="2400" dirty="0" smtClean="0"/>
              <a:t> </a:t>
            </a:r>
            <a:r>
              <a:rPr lang="en-US" sz="2400" dirty="0" err="1" smtClean="0"/>
              <a:t>Oyatokun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OAU, Ile Ife: </a:t>
            </a:r>
            <a:r>
              <a:rPr lang="en-US" sz="2400" dirty="0" err="1" smtClean="0"/>
              <a:t>Taiwo</a:t>
            </a:r>
            <a:r>
              <a:rPr lang="en-US" sz="2400" dirty="0" smtClean="0"/>
              <a:t> </a:t>
            </a:r>
            <a:r>
              <a:rPr lang="en-US" sz="2400" dirty="0" err="1" smtClean="0"/>
              <a:t>Soneye</a:t>
            </a:r>
            <a:r>
              <a:rPr lang="en-US" sz="2400" dirty="0" smtClean="0"/>
              <a:t>, </a:t>
            </a:r>
            <a:r>
              <a:rPr lang="en-US" sz="2400" dirty="0" err="1" smtClean="0"/>
              <a:t>Biyi</a:t>
            </a:r>
            <a:r>
              <a:rPr lang="en-US" sz="2400" dirty="0" smtClean="0"/>
              <a:t> </a:t>
            </a:r>
            <a:r>
              <a:rPr lang="en-US" sz="2400" dirty="0" err="1" smtClean="0"/>
              <a:t>Adejuwon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OSUN: </a:t>
            </a:r>
            <a:r>
              <a:rPr lang="en-US" sz="2400" dirty="0" err="1" smtClean="0"/>
              <a:t>Aduke</a:t>
            </a:r>
            <a:r>
              <a:rPr lang="en-US" sz="2400" dirty="0" smtClean="0"/>
              <a:t> </a:t>
            </a:r>
            <a:r>
              <a:rPr lang="en-US" sz="2400" dirty="0" err="1" smtClean="0"/>
              <a:t>Akindele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St Augustine UNI: Emmanuel </a:t>
            </a:r>
            <a:r>
              <a:rPr lang="en-US" sz="2400" dirty="0" err="1" smtClean="0"/>
              <a:t>Osifeso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57200" indent="-457200" algn="just"/>
            <a:endParaRPr lang="en-GB" sz="2400" dirty="0"/>
          </a:p>
          <a:p>
            <a:pPr marL="457200" indent="-457200" algn="just"/>
            <a:r>
              <a:rPr lang="en-GB" sz="2400" u="sng" dirty="0">
                <a:hlinkClick r:id="rId2"/>
              </a:rPr>
              <a:t>https://www.researchgate.net/publication/275340562_DOING_PHONETICS_WITH_COMPUTER_INTRODUCING_PRAAT_AND_ITS_APPLICATION_TO_PHONOLOGY_OF_ENGLISH</a:t>
            </a:r>
            <a:endParaRPr lang="en-GB" sz="2400" u="sng" dirty="0"/>
          </a:p>
          <a:p>
            <a:pPr marL="457200" indent="-457200" algn="just"/>
            <a:r>
              <a:rPr lang="en-GB" sz="2400" dirty="0">
                <a:hlinkClick r:id="rId3"/>
              </a:rPr>
              <a:t>http://ijlcnet.com/journals/ijlc/Vol_7_No_1_June_2019/3.pdf</a:t>
            </a:r>
            <a:endParaRPr lang="en-GB" sz="2400" dirty="0"/>
          </a:p>
          <a:p>
            <a:pPr marL="457200" indent="-457200" algn="just"/>
            <a:r>
              <a:rPr lang="en-GB" sz="2400" u="sng" dirty="0">
                <a:hlinkClick r:id="rId4"/>
              </a:rPr>
              <a:t>https://byjus.com/physics/waves/</a:t>
            </a:r>
            <a:endParaRPr lang="en-GB" sz="2400" u="sng" dirty="0"/>
          </a:p>
          <a:p>
            <a:pPr marL="457200" indent="-457200" algn="just"/>
            <a:endParaRPr lang="en-GB" sz="2400" dirty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34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61" y="0"/>
            <a:ext cx="51153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WHAT IS COMPUTER ANALYSIS? </a:t>
            </a:r>
          </a:p>
          <a:p>
            <a:pPr algn="ctr"/>
            <a:r>
              <a:rPr lang="en-US" sz="3600" b="1" dirty="0" smtClean="0"/>
              <a:t>OR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WHAT IS ACOUSTIC ANALYSIS? </a:t>
            </a:r>
          </a:p>
          <a:p>
            <a:pPr algn="ctr"/>
            <a:r>
              <a:rPr lang="en-US" sz="3600" b="1" dirty="0" smtClean="0"/>
              <a:t>OR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</a:t>
            </a:r>
            <a:r>
              <a:rPr lang="en-US" sz="3600" b="1" dirty="0" smtClean="0">
                <a:solidFill>
                  <a:srgbClr val="FF0000"/>
                </a:solidFill>
              </a:rPr>
              <a:t>IS SPECTROGRAPHIC ANALYSIS? </a:t>
            </a:r>
          </a:p>
          <a:p>
            <a:pPr algn="ctr"/>
            <a:r>
              <a:rPr lang="en-US" sz="3600" b="1" dirty="0" smtClean="0"/>
              <a:t>AND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CAN THIS BE DONE IN RESEARCH?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915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COMPUTER/SPECTROGRAPH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(IC) </a:t>
            </a:r>
            <a:r>
              <a:rPr lang="en-US" sz="4000" b="1" dirty="0">
                <a:solidFill>
                  <a:srgbClr val="FF0000"/>
                </a:solidFill>
              </a:rPr>
              <a:t>ANALYSIS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/>
              <a:t>OR</a:t>
            </a:r>
            <a:endParaRPr lang="en-GB" sz="4000" b="1" dirty="0"/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ACOUSTIC </a:t>
            </a:r>
            <a:r>
              <a:rPr lang="en-US" sz="4000" b="1" dirty="0">
                <a:solidFill>
                  <a:srgbClr val="FF0000"/>
                </a:solidFill>
              </a:rPr>
              <a:t>ANALYSIS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smtClean="0"/>
              <a:t>AND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HOW CAN THIS BE DONE IN RESEARCH?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1"/>
            <a:ext cx="8915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trike="sngStrike" dirty="0" smtClean="0">
                <a:solidFill>
                  <a:srgbClr val="FF0000"/>
                </a:solidFill>
              </a:rPr>
              <a:t>COMPUTER</a:t>
            </a:r>
            <a:r>
              <a:rPr lang="en-US" sz="4000" b="1" dirty="0" smtClean="0">
                <a:solidFill>
                  <a:srgbClr val="FF0000"/>
                </a:solidFill>
              </a:rPr>
              <a:t>/</a:t>
            </a:r>
            <a:r>
              <a:rPr lang="en-US" sz="4000" b="1" strike="sngStrike" dirty="0" smtClean="0">
                <a:solidFill>
                  <a:srgbClr val="FF0000"/>
                </a:solidFill>
              </a:rPr>
              <a:t>SPECTROGRAPH</a:t>
            </a:r>
          </a:p>
          <a:p>
            <a:pPr algn="ctr"/>
            <a:r>
              <a:rPr lang="en-US" sz="6000" b="1" dirty="0" smtClean="0"/>
              <a:t>M-A-C-H-I-N-E-S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 Black" pitchFamily="34" charset="0"/>
              </a:rPr>
              <a:t>What we </a:t>
            </a:r>
            <a:r>
              <a:rPr lang="en-US" sz="4000" b="1" dirty="0" err="1" smtClean="0">
                <a:solidFill>
                  <a:srgbClr val="00B050"/>
                </a:solidFill>
                <a:latin typeface="Arial Black" pitchFamily="34" charset="0"/>
              </a:rPr>
              <a:t>analyse</a:t>
            </a:r>
            <a:r>
              <a:rPr lang="en-US" sz="4000" b="1" dirty="0" smtClean="0">
                <a:solidFill>
                  <a:srgbClr val="00B050"/>
                </a:solidFill>
                <a:latin typeface="Arial Black" pitchFamily="34" charset="0"/>
              </a:rPr>
              <a:t> are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Signals!</a:t>
            </a:r>
            <a:endParaRPr lang="en-US" sz="4000" b="1" dirty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	  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lgerian" pitchFamily="8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	</a:t>
            </a:r>
            <a:r>
              <a:rPr lang="en-US" sz="3600" b="1" dirty="0" smtClean="0">
                <a:solidFill>
                  <a:srgbClr val="00B0F0"/>
                </a:solidFill>
                <a:latin typeface="Algerian" pitchFamily="82" charset="0"/>
              </a:rPr>
              <a:t>signals!!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 		              	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				</a:t>
            </a:r>
            <a:r>
              <a:rPr lang="en-US" sz="3600" b="1" dirty="0" smtClean="0">
                <a:solidFill>
                  <a:srgbClr val="002060"/>
                </a:solidFill>
                <a:latin typeface="Algerian" pitchFamily="82" charset="0"/>
              </a:rPr>
              <a:t>signals!!!</a:t>
            </a:r>
            <a:endParaRPr lang="en-US" sz="3600" b="1" dirty="0"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ACOUSTIC</a:t>
            </a:r>
            <a:r>
              <a:rPr lang="en-US" sz="4000" b="1" dirty="0" smtClean="0"/>
              <a:t>S</a:t>
            </a:r>
            <a:r>
              <a:rPr lang="en-US" sz="4000" b="1" dirty="0" smtClean="0">
                <a:solidFill>
                  <a:srgbClr val="FF0000"/>
                </a:solidFill>
              </a:rPr>
              <a:t> (ANALYSIS)</a:t>
            </a:r>
          </a:p>
          <a:p>
            <a:r>
              <a:rPr lang="en-US" sz="4000" b="1" dirty="0" smtClean="0"/>
              <a:t>This is concerned with</a:t>
            </a:r>
          </a:p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Algerian" pitchFamily="82" charset="0"/>
              </a:rPr>
              <a:t>SOUND!</a:t>
            </a:r>
            <a:endParaRPr lang="en-US" sz="4000" b="1" dirty="0">
              <a:latin typeface="Algerian" pitchFamily="82" charset="0"/>
            </a:endParaRPr>
          </a:p>
          <a:p>
            <a:r>
              <a:rPr lang="en-US" sz="4000" b="1" dirty="0" smtClean="0">
                <a:latin typeface="Algerian" pitchFamily="82" charset="0"/>
              </a:rPr>
              <a:t>	SOUND</a:t>
            </a:r>
            <a:r>
              <a:rPr lang="en-US" sz="4000" b="1" dirty="0">
                <a:latin typeface="Algerian" pitchFamily="82" charset="0"/>
              </a:rPr>
              <a:t>!!</a:t>
            </a:r>
          </a:p>
          <a:p>
            <a:r>
              <a:rPr lang="en-US" sz="4000" b="1" dirty="0" smtClean="0"/>
              <a:t>	 	</a:t>
            </a:r>
            <a:r>
              <a:rPr lang="en-US" sz="4000" b="1" dirty="0" smtClean="0">
                <a:latin typeface="Algerian" pitchFamily="82" charset="0"/>
              </a:rPr>
              <a:t>SOUND</a:t>
            </a:r>
            <a:r>
              <a:rPr lang="en-US" sz="3600" b="1" dirty="0" smtClean="0">
                <a:latin typeface="Algerian" pitchFamily="82" charset="0"/>
              </a:rPr>
              <a:t> !!!</a:t>
            </a:r>
          </a:p>
          <a:p>
            <a:r>
              <a:rPr lang="en-US" sz="3600" b="1" dirty="0" smtClean="0">
                <a:latin typeface="Algerian" pitchFamily="82" charset="0"/>
              </a:rPr>
              <a:t> 		              signals</a:t>
            </a:r>
            <a:endParaRPr lang="en-US" sz="3600" b="1" dirty="0">
              <a:latin typeface="Algerian" pitchFamily="82" charset="0"/>
            </a:endParaRPr>
          </a:p>
          <a:p>
            <a:r>
              <a:rPr lang="en-US" sz="4000" b="1" dirty="0" smtClean="0"/>
              <a:t>And there are over 50 of such </a:t>
            </a:r>
          </a:p>
          <a:p>
            <a:r>
              <a:rPr lang="en-US" sz="4000" b="1" dirty="0" smtClean="0"/>
              <a:t>signals</a:t>
            </a:r>
            <a:r>
              <a:rPr lang="en-US" sz="4000" b="1" dirty="0"/>
              <a:t>: </a:t>
            </a:r>
            <a:r>
              <a:rPr lang="en-US" sz="4000" b="1" dirty="0" smtClean="0"/>
              <a:t>Aero, </a:t>
            </a:r>
            <a:r>
              <a:rPr lang="en-US" sz="4000" b="1" dirty="0"/>
              <a:t>Animal, </a:t>
            </a:r>
            <a:r>
              <a:rPr lang="en-US" sz="4000" b="1" dirty="0" smtClean="0"/>
              <a:t>Aqua, </a:t>
            </a:r>
          </a:p>
          <a:p>
            <a:r>
              <a:rPr lang="en-US" sz="4000" b="1" dirty="0" smtClean="0"/>
              <a:t>Bio,</a:t>
            </a:r>
            <a:r>
              <a:rPr lang="en-US" sz="4000" b="1" dirty="0"/>
              <a:t> Med, Music, Psycho</a:t>
            </a:r>
            <a:r>
              <a:rPr lang="en-US" sz="4000" b="1" dirty="0" smtClean="0"/>
              <a:t>, Electro, Speech... </a:t>
            </a:r>
            <a:r>
              <a:rPr lang="en-US" sz="4000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A-C-O-U-S-T-I-C-S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ACOUSTIC</a:t>
            </a:r>
            <a:r>
              <a:rPr lang="en-US" sz="4000" b="1" dirty="0" smtClean="0"/>
              <a:t>S</a:t>
            </a:r>
            <a:r>
              <a:rPr lang="en-US" sz="4000" b="1" dirty="0" smtClean="0">
                <a:solidFill>
                  <a:srgbClr val="FF0000"/>
                </a:solidFill>
              </a:rPr>
              <a:t> (ANALYSIS)</a:t>
            </a:r>
          </a:p>
          <a:p>
            <a:r>
              <a:rPr lang="en-US" sz="4000" b="1" dirty="0" smtClean="0"/>
              <a:t>This is concerned with </a:t>
            </a:r>
          </a:p>
          <a:p>
            <a:r>
              <a:rPr lang="en-US" sz="4000" b="1" dirty="0" smtClean="0">
                <a:latin typeface="Algerian" pitchFamily="82" charset="0"/>
              </a:rPr>
              <a:t>SOUND!</a:t>
            </a:r>
            <a:endParaRPr lang="en-US" sz="4000" b="1" dirty="0">
              <a:latin typeface="Algerian" pitchFamily="82" charset="0"/>
            </a:endParaRPr>
          </a:p>
          <a:p>
            <a:r>
              <a:rPr lang="en-US" sz="4000" b="1" dirty="0" smtClean="0">
                <a:latin typeface="Algerian" pitchFamily="82" charset="0"/>
              </a:rPr>
              <a:t>	SOUND</a:t>
            </a:r>
            <a:r>
              <a:rPr lang="en-US" sz="4000" b="1" dirty="0">
                <a:latin typeface="Algerian" pitchFamily="82" charset="0"/>
              </a:rPr>
              <a:t>!!</a:t>
            </a:r>
          </a:p>
          <a:p>
            <a:r>
              <a:rPr lang="en-US" sz="4000" b="1" dirty="0" smtClean="0"/>
              <a:t>	 	</a:t>
            </a:r>
            <a:r>
              <a:rPr lang="en-US" sz="4000" b="1" dirty="0" smtClean="0">
                <a:latin typeface="Algerian" pitchFamily="82" charset="0"/>
              </a:rPr>
              <a:t>SOUND</a:t>
            </a:r>
            <a:r>
              <a:rPr lang="en-US" sz="3600" b="1" dirty="0" smtClean="0">
                <a:latin typeface="Algerian" pitchFamily="82" charset="0"/>
              </a:rPr>
              <a:t> !!!</a:t>
            </a:r>
          </a:p>
          <a:p>
            <a:r>
              <a:rPr lang="en-US" sz="3600" b="1" dirty="0" smtClean="0">
                <a:latin typeface="Algerian" pitchFamily="82" charset="0"/>
              </a:rPr>
              <a:t> 		              signals</a:t>
            </a:r>
            <a:endParaRPr lang="en-US" sz="3600" b="1" dirty="0">
              <a:latin typeface="Algerian" pitchFamily="82" charset="0"/>
            </a:endParaRPr>
          </a:p>
          <a:p>
            <a:r>
              <a:rPr lang="en-US" sz="4000" b="1" strike="sngStrike" dirty="0" smtClean="0"/>
              <a:t>And there are over 50 of such signals</a:t>
            </a:r>
            <a:r>
              <a:rPr lang="en-US" sz="4000" b="1" strike="sngStrike" dirty="0"/>
              <a:t>: </a:t>
            </a:r>
            <a:r>
              <a:rPr lang="en-US" sz="4000" b="1" strike="sngStrike" dirty="0" smtClean="0"/>
              <a:t>Aero, </a:t>
            </a:r>
            <a:r>
              <a:rPr lang="en-US" sz="4000" b="1" strike="sngStrike" dirty="0"/>
              <a:t>Animal, </a:t>
            </a:r>
            <a:r>
              <a:rPr lang="en-US" sz="4000" b="1" strike="sngStrike" dirty="0" smtClean="0"/>
              <a:t>Aqua, Bio,</a:t>
            </a:r>
            <a:r>
              <a:rPr lang="en-US" sz="4000" b="1" strike="sngStrike" dirty="0"/>
              <a:t> Med, Music, Psycho</a:t>
            </a:r>
            <a:r>
              <a:rPr lang="en-US" sz="4000" b="1" strike="sngStrike" dirty="0" smtClean="0"/>
              <a:t>, Electro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SPEECH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A-C-O-U-S-T-I-C-S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6019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trike="sngStrike" dirty="0" smtClean="0">
                <a:solidFill>
                  <a:srgbClr val="FF0000"/>
                </a:solidFill>
              </a:rPr>
              <a:t>ACOUSTIC</a:t>
            </a:r>
            <a:r>
              <a:rPr lang="en-US" sz="4000" b="1" strike="sngStrike" dirty="0" smtClean="0"/>
              <a:t>S</a:t>
            </a:r>
            <a:r>
              <a:rPr lang="en-US" sz="4000" b="1" dirty="0" smtClean="0">
                <a:solidFill>
                  <a:srgbClr val="FF0000"/>
                </a:solidFill>
              </a:rPr>
              <a:t> (ANALYSIS)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4000" b="1" dirty="0" smtClean="0"/>
              <a:t>Speech Acoustics Analysis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OR</a:t>
            </a:r>
            <a:endParaRPr lang="en-US" sz="4000" b="1" dirty="0">
              <a:solidFill>
                <a:srgbClr val="C00000"/>
              </a:solidFill>
            </a:endParaRPr>
          </a:p>
          <a:p>
            <a:pPr algn="just"/>
            <a:r>
              <a:rPr lang="en-US" sz="4000" b="1" dirty="0" smtClean="0"/>
              <a:t>Acoustics Phonetic Analysis</a:t>
            </a:r>
          </a:p>
          <a:p>
            <a:pPr algn="just"/>
            <a:endParaRPr lang="en-US" sz="4000" b="1" dirty="0"/>
          </a:p>
          <a:p>
            <a:pPr algn="just"/>
            <a:r>
              <a:rPr lang="en-US" sz="4000" b="1" dirty="0" smtClean="0"/>
              <a:t>Speech Sound Signals</a:t>
            </a:r>
          </a:p>
          <a:p>
            <a:pPr algn="ctr"/>
            <a:r>
              <a:rPr lang="en-US" sz="4000" b="1" dirty="0" smtClean="0"/>
              <a:t> </a:t>
            </a:r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		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              OSCILLOGRAMS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</a:rPr>
              <a:t>SIGNALS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		SPECTROGRAMS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676400" y="6096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1676400" y="29718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2057400" y="5181600"/>
            <a:ext cx="304800" cy="1220318"/>
          </a:xfrm>
          <a:prstGeom prst="leftBrace">
            <a:avLst>
              <a:gd name="adj1" fmla="val 8333"/>
              <a:gd name="adj2" fmla="val 4559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676400" y="43434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96000" y="41493"/>
            <a:ext cx="533400" cy="6740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R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E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S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E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A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R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C</a:t>
            </a:r>
          </a:p>
          <a:p>
            <a:r>
              <a:rPr lang="en-US" sz="5400" b="1" dirty="0">
                <a:solidFill>
                  <a:srgbClr val="00B050"/>
                </a:solidFill>
              </a:rPr>
              <a:t>H</a:t>
            </a:r>
            <a:endParaRPr lang="en-GB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996</Words>
  <Application>Microsoft Office PowerPoint</Application>
  <PresentationFormat>On-screen Show (4:3)</PresentationFormat>
  <Paragraphs>280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COMPUTERS, OSCILLOGRAMS, SPECTROGRAMS, FOR SPEECH ACOUSTICS ANALYSIS AND 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COMPUTERS, OSCILLOGRAMS, SPECTROGRAMS, AND ACOUSTICS EVIDENCE</dc:title>
  <dc:creator>Daafid Jamzell</dc:creator>
  <cp:lastModifiedBy>Daafid Jamzell</cp:lastModifiedBy>
  <cp:revision>174</cp:revision>
  <dcterms:created xsi:type="dcterms:W3CDTF">2020-08-31T09:18:47Z</dcterms:created>
  <dcterms:modified xsi:type="dcterms:W3CDTF">2020-09-19T18:10:20Z</dcterms:modified>
</cp:coreProperties>
</file>